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notesSlides/notesSlide1.xml" Type="http://schemas.openxmlformats.org/officeDocument/2006/relationships/notesSlide"/><Relationship Id="rId18" Target="notesSlides/notesSlide2.xml" Type="http://schemas.openxmlformats.org/officeDocument/2006/relationships/notesSlide"/><Relationship Id="rId19" Target="notesSlides/notesSlide3.xml" Type="http://schemas.openxmlformats.org/officeDocument/2006/relationships/notesSlide"/><Relationship Id="rId2" Target="viewProps.xml" Type="http://schemas.openxmlformats.org/officeDocument/2006/relationships/viewProps"/><Relationship Id="rId20" Target="notesSlides/notesSlide4.xml" Type="http://schemas.openxmlformats.org/officeDocument/2006/relationships/notesSlide"/><Relationship Id="rId21" Target="notesSlides/notesSlide5.xml" Type="http://schemas.openxmlformats.org/officeDocument/2006/relationships/notesSlide"/><Relationship Id="rId22" Target="notesSlides/notesSlide6.xml" Type="http://schemas.openxmlformats.org/officeDocument/2006/relationships/notesSlide"/><Relationship Id="rId23" Target="notesSlides/notesSlide7.xml" Type="http://schemas.openxmlformats.org/officeDocument/2006/relationships/notesSlide"/><Relationship Id="rId24" Target="notesSlides/notesSlide8.xml" Type="http://schemas.openxmlformats.org/officeDocument/2006/relationships/notesSlide"/><Relationship Id="rId3" Target="presProps.xml" Type="http://schemas.openxmlformats.org/officeDocument/2006/relationships/presProps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欢迎各位客户，这是厦门捷初工贸有限公司电动车灯透镜产品介绍。我们是一家集光学模具开发、注塑成型、表面处理与光学检测于一体的塑胶光学零部件生产厂家，专注两轮车LED大灯透镜。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厦门捷初工贸位于厦门火炬高新区翔安产业区。我们不是单纯的注塑加工厂，而是具备从光学模具开发到注塑、表面处理、光学检测全流程能力的厂家，专注两轮车车灯光学透镜。支持标准件现货与非标定制。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我们的产品矩阵覆盖四类：单光透镜近光专用切线平整；双光透镜远近一体结构紧凑；迷你透镜用于射灯和改装；异形透镜可按客户图纸样品开模，包括方形、椭圆和非球面。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材料上我们用高透PC和光学级PMMA，耐候抗UV不易发黄，抗冲击适合两轮车振动工况，还可做硬化镀膜。光学上采用非球面设计，光斑均匀聚光好，近光切线清晰防眩目，每批次都做透光和老化抽检。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我们的核心优势是一站式自产：从光学方案设计、模具开发、注塑成型、喷涂硬化到光学检测全部同厂完成，不依赖外部转手。支持小批量试产和大批量量产，品质和交期都在自己手里。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我们的透镜配合LED光源，覆盖12V、48V、60V、72V常见电动车电压系统，兼容新国标电动自行车、电动摩托车、电动三轮车，也用于两轮车改装大灯和外置LED射灯总成。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配套服务包括光学方案咨询、模具开发、表面二次加工、OEM/ODM代工，以及样品服务。我们可以先提供试样透镜供客户做配光测试，确认后再进入量产。欢迎整车厂、车灯总成厂和改装贸易商来图来样合作。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感谢观看。厦门捷初工贸专注电动车摩托车LED大灯透镜，提供从模具到量产的一体化配套。期待与贵公司合作，共同为两轮车用户提供更安全的夜间照明。欢迎随时联系洽谈。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1814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12" b="12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 txBox="true"/>
          <p:nvPr/>
        </p:nvSpPr>
        <p:spPr>
          <a:xfrm rot="0" flipH="false" flipV="false">
            <a:off x="914400" y="1905000"/>
            <a:ext cx="533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D6A478"/>
                </a:solidFill>
                <a:latin typeface="Noto Sans SC"/>
                <a:ea typeface="Noto Sans SC"/>
                <a:cs typeface="Noto Sans SC"/>
                <a:sym typeface="Noto Sans SC"/>
              </a:rPr>
              <a:t>厦门捷初工贸有限公司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61381" flipH="false" flipV="false">
            <a:off x="939857" y="2533650"/>
            <a:ext cx="711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D6A47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914400" y="2857500"/>
            <a:ext cx="6096000" cy="177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95833"/>
              </a:lnSpc>
              <a:defRPr/>
            </a:pPr>
            <a:r>
              <a:rPr lang="en-US" b="true" i="false" strike="noStrike" u="none" sz="5200">
                <a:solidFill>
                  <a:srgbClr val="F8F4EE"/>
                </a:solidFill>
                <a:latin typeface="Noto Serif SC"/>
                <a:ea typeface="Noto Serif SC"/>
                <a:cs typeface="Noto Serif SC"/>
                <a:sym typeface="Noto Serif SC"/>
              </a:rPr>
              <a:t>电动车灯透镜</a:t>
            </a:r>
            <a:endParaRPr lang="en-US" sz="1100"/>
          </a:p>
          <a:p>
            <a:pPr algn="l" marL="0" indent="0">
              <a:lnSpc>
                <a:spcPct val="95833"/>
              </a:lnSpc>
            </a:pPr>
            <a:r>
              <a:rPr lang="en-US" b="true" i="false" strike="noStrike" u="none" sz="5200">
                <a:solidFill>
                  <a:srgbClr val="F8F4EE"/>
                </a:solidFill>
                <a:latin typeface="Noto Serif SC"/>
                <a:ea typeface="Noto Serif SC"/>
                <a:cs typeface="Noto Serif SC"/>
                <a:sym typeface="Noto Serif SC"/>
              </a:rPr>
              <a:t>产品介绍</a:t>
            </a:r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939800" y="4953000"/>
            <a:ext cx="558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C8C0B6"/>
                </a:solidFill>
                <a:latin typeface="Noto Sans SC"/>
                <a:ea typeface="Noto Sans SC"/>
                <a:cs typeface="Noto Sans SC"/>
                <a:sym typeface="Noto Sans SC"/>
              </a:rPr>
              <a:t>光学模具开发 · 精密注塑 · 表面处理 · 光学检测一体化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2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914400" y="762000"/>
            <a:ext cx="3810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A35832"/>
                </a:solidFill>
                <a:latin typeface="Noto Sans SC"/>
                <a:ea typeface="Noto Sans SC"/>
                <a:cs typeface="Noto Sans SC"/>
                <a:sym typeface="Noto Sans SC"/>
              </a:rPr>
              <a:t>01 · 公司简介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914400" y="1168400"/>
            <a:ext cx="558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3200">
                <a:solidFill>
                  <a:srgbClr val="2D2A26"/>
                </a:solidFill>
                <a:latin typeface="Noto Serif SC"/>
                <a:ea typeface="Noto Serif SC"/>
                <a:cs typeface="Noto Serif SC"/>
                <a:sym typeface="Noto Serif SC"/>
              </a:rPr>
              <a:t>扎根厦门，专注两轮车</a:t>
            </a:r>
            <a:endParaRPr lang="en-US" sz="1100"/>
          </a:p>
          <a:p>
            <a:pPr algn="l" marL="0" indent="0">
              <a:lnSpc>
                <a:spcPct val="100000"/>
              </a:lnSpc>
            </a:pPr>
            <a:r>
              <a:rPr lang="en-US" b="true" i="false" strike="noStrike" u="none" sz="3200">
                <a:solidFill>
                  <a:srgbClr val="2D2A26"/>
                </a:solidFill>
                <a:latin typeface="Noto Serif SC"/>
                <a:ea typeface="Noto Serif SC"/>
                <a:cs typeface="Noto Serif SC"/>
                <a:sym typeface="Noto Serif SC"/>
              </a:rPr>
              <a:t>车灯光学透镜制造</a:t>
            </a:r>
          </a:p>
        </p:txBody>
      </p:sp>
      <p:cxnSp>
        <p:nvCxnSpPr>
          <p:cNvPr name="Connector 4" id="4"/>
          <p:cNvCxnSpPr/>
          <p:nvPr/>
        </p:nvCxnSpPr>
        <p:spPr>
          <a:xfrm rot="-74721" flipH="false" flipV="false">
            <a:off x="939869" y="2686050"/>
            <a:ext cx="584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A35832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914400" y="3022600"/>
            <a:ext cx="54610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5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公司坐落于厦门火炬高新区（翔安）产业区，是一家集光学透镜模具开发、注塑成型、表面处理、光学检测于一体的塑胶光学零部件生产厂家。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5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依托 PC / PMMA 光学材料加工经验，为电动车整车厂与车灯总成企业提供光学透镜配套服务。</a:t>
            </a:r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914400" y="5308600"/>
            <a:ext cx="5461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3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主营：塑料制品 · 精密机械零部件 · 模具制造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3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模式：标准透镜现货 + 非标定制开发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7112000" y="1524000"/>
            <a:ext cx="4318000" cy="32385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8" id="8"/>
          <p:cNvSpPr txBox="true"/>
          <p:nvPr/>
        </p:nvSpPr>
        <p:spPr>
          <a:xfrm rot="0" flipH="false" flipV="false">
            <a:off x="7112000" y="4927600"/>
            <a:ext cx="4318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多规格电动车 / 摩托车 LED 光学透镜系列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5F2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914400" y="762000"/>
            <a:ext cx="3810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A35832"/>
                </a:solidFill>
                <a:latin typeface="Noto Sans SC"/>
                <a:ea typeface="Noto Sans SC"/>
                <a:cs typeface="Noto Sans SC"/>
                <a:sym typeface="Noto Sans SC"/>
              </a:rPr>
              <a:t>02 · 产品矩阵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914400" y="1219200"/>
            <a:ext cx="4572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3200">
                <a:solidFill>
                  <a:srgbClr val="2D2A26"/>
                </a:solidFill>
                <a:latin typeface="Noto Serif SC"/>
                <a:ea typeface="Noto Serif SC"/>
                <a:cs typeface="Noto Serif SC"/>
                <a:sym typeface="Noto Serif SC"/>
              </a:rPr>
              <a:t>四类透镜，覆盖</a:t>
            </a:r>
            <a:endParaRPr lang="en-US" sz="1100"/>
          </a:p>
          <a:p>
            <a:pPr algn="l" marL="0" indent="0">
              <a:lnSpc>
                <a:spcPct val="100000"/>
              </a:lnSpc>
            </a:pPr>
            <a:r>
              <a:rPr lang="en-US" b="true" i="false" strike="noStrike" u="none" sz="3200">
                <a:solidFill>
                  <a:srgbClr val="2D2A26"/>
                </a:solidFill>
                <a:latin typeface="Noto Serif SC"/>
                <a:ea typeface="Noto Serif SC"/>
                <a:cs typeface="Noto Serif SC"/>
                <a:sym typeface="Noto Serif SC"/>
              </a:rPr>
              <a:t>主流车型需求</a:t>
            </a:r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914400" y="3048000"/>
            <a:ext cx="3810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4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从近光单光到远近一体，从标准尺寸到异形定制，按整车大灯总成的装配空间与配光要求选型。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5969000" y="990600"/>
            <a:ext cx="76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A35832"/>
                </a:solidFill>
                <a:latin typeface="Noto Serif SC"/>
                <a:ea typeface="Noto Serif SC"/>
                <a:cs typeface="Noto Serif SC"/>
                <a:sym typeface="Noto Serif SC"/>
              </a:rPr>
              <a:t>01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6858000" y="9652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电动车单光透镜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858000" y="1346200"/>
            <a:ext cx="4572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5A544C"/>
                </a:solidFill>
                <a:latin typeface="Noto Sans SC"/>
                <a:ea typeface="Noto Sans SC"/>
                <a:cs typeface="Noto Sans SC"/>
                <a:sym typeface="Noto Sans SC"/>
              </a:rPr>
              <a:t>近光专用，切线平整，防眩目不晃对向行人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7994" flipH="false" flipV="false">
            <a:off x="5969007" y="1873250"/>
            <a:ext cx="546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2CA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 txBox="true"/>
          <p:nvPr/>
        </p:nvSpPr>
        <p:spPr>
          <a:xfrm rot="0" flipH="false" flipV="false">
            <a:off x="5969000" y="2133600"/>
            <a:ext cx="76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A35832"/>
                </a:solidFill>
                <a:latin typeface="Noto Serif SC"/>
                <a:ea typeface="Noto Serif SC"/>
                <a:cs typeface="Noto Serif SC"/>
                <a:sym typeface="Noto Serif SC"/>
              </a:rPr>
              <a:t>02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6858000" y="21082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电动车双光透镜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6858000" y="2489200"/>
            <a:ext cx="4572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5A544C"/>
                </a:solidFill>
                <a:latin typeface="Noto Sans SC"/>
                <a:ea typeface="Noto Sans SC"/>
                <a:cs typeface="Noto Sans SC"/>
                <a:sym typeface="Noto Sans SC"/>
              </a:rPr>
              <a:t>远近光一体，结构紧凑，适配简易款电摩与新国标车</a:t>
            </a:r>
            <a:endParaRPr lang="en-US" sz="1100"/>
          </a:p>
        </p:txBody>
      </p:sp>
      <p:cxnSp>
        <p:nvCxnSpPr>
          <p:cNvPr name="Connector 12" id="12"/>
          <p:cNvCxnSpPr/>
          <p:nvPr/>
        </p:nvCxnSpPr>
        <p:spPr>
          <a:xfrm rot="-7994" flipH="false" flipV="false">
            <a:off x="5969007" y="3016250"/>
            <a:ext cx="546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2CA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3" id="13"/>
          <p:cNvSpPr txBox="true"/>
          <p:nvPr/>
        </p:nvSpPr>
        <p:spPr>
          <a:xfrm rot="0" flipH="false" flipV="false">
            <a:off x="5969000" y="3276600"/>
            <a:ext cx="76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A35832"/>
                </a:solidFill>
                <a:latin typeface="Noto Serif SC"/>
                <a:ea typeface="Noto Serif SC"/>
                <a:cs typeface="Noto Serif SC"/>
                <a:sym typeface="Noto Serif SC"/>
              </a:rPr>
              <a:t>03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6858000" y="32512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小尺寸迷你透镜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6858000" y="3632200"/>
            <a:ext cx="4572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5A544C"/>
                </a:solidFill>
                <a:latin typeface="Noto Sans SC"/>
                <a:ea typeface="Noto Sans SC"/>
                <a:cs typeface="Noto Sans SC"/>
                <a:sym typeface="Noto Sans SC"/>
              </a:rPr>
              <a:t>适用于射灯、辅助灯与改装外置大灯</a:t>
            </a:r>
            <a:endParaRPr lang="en-US" sz="1100"/>
          </a:p>
        </p:txBody>
      </p:sp>
      <p:cxnSp>
        <p:nvCxnSpPr>
          <p:cNvPr name="Connector 16" id="16"/>
          <p:cNvCxnSpPr/>
          <p:nvPr/>
        </p:nvCxnSpPr>
        <p:spPr>
          <a:xfrm rot="-7994" flipH="false" flipV="false">
            <a:off x="5969007" y="4159250"/>
            <a:ext cx="546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2CA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7" id="17"/>
          <p:cNvSpPr txBox="true"/>
          <p:nvPr/>
        </p:nvSpPr>
        <p:spPr>
          <a:xfrm rot="0" flipH="false" flipV="false">
            <a:off x="5969000" y="4419600"/>
            <a:ext cx="76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A35832"/>
                </a:solidFill>
                <a:latin typeface="Noto Serif SC"/>
                <a:ea typeface="Noto Serif SC"/>
                <a:cs typeface="Noto Serif SC"/>
                <a:sym typeface="Noto Serif SC"/>
              </a:rPr>
              <a:t>04</a:t>
            </a:r>
            <a:endParaRPr lang="en-US" sz="1100"/>
          </a:p>
        </p:txBody>
      </p:sp>
      <p:sp>
        <p:nvSpPr>
          <p:cNvPr name="AutoShape 18" id="18"/>
          <p:cNvSpPr txBox="true"/>
          <p:nvPr/>
        </p:nvSpPr>
        <p:spPr>
          <a:xfrm rot="0" flipH="false" flipV="false">
            <a:off x="6858000" y="43942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可定制异形透镜</a:t>
            </a:r>
            <a:endParaRPr lang="en-US" sz="1100"/>
          </a:p>
        </p:txBody>
      </p:sp>
      <p:sp>
        <p:nvSpPr>
          <p:cNvPr name="AutoShape 19" id="19"/>
          <p:cNvSpPr txBox="true"/>
          <p:nvPr/>
        </p:nvSpPr>
        <p:spPr>
          <a:xfrm rot="0" flipH="false" flipV="false">
            <a:off x="6858000" y="4775200"/>
            <a:ext cx="4572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5A544C"/>
                </a:solidFill>
                <a:latin typeface="Noto Sans SC"/>
                <a:ea typeface="Noto Sans SC"/>
                <a:cs typeface="Noto Sans SC"/>
                <a:sym typeface="Noto Sans SC"/>
              </a:rPr>
              <a:t>方形、椭圆、非球面，按图纸或样品开模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5F2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914400" y="762000"/>
            <a:ext cx="3810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A35832"/>
                </a:solidFill>
                <a:latin typeface="Noto Sans SC"/>
                <a:ea typeface="Noto Sans SC"/>
                <a:cs typeface="Noto Sans SC"/>
                <a:sym typeface="Noto Sans SC"/>
              </a:rPr>
              <a:t>03 · 材料与光学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914400" y="1219200"/>
            <a:ext cx="762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2D2A26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从原料到光路，兼顾透光与耐候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4223" flipH="false" flipV="false">
            <a:off x="939804" y="2127250"/>
            <a:ext cx="10337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2CA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914400" y="2489200"/>
            <a:ext cx="4826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A35832"/>
                </a:solidFill>
                <a:latin typeface="Noto Sans SC"/>
                <a:ea typeface="Noto Sans SC"/>
                <a:cs typeface="Noto Sans SC"/>
                <a:sym typeface="Noto Sans SC"/>
              </a:rPr>
              <a:t>光学材料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914400" y="2971800"/>
            <a:ext cx="4826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高透 PC 与光学级 PMMA 原料，透光率高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耐候抗 UV，户外长期使用不易发黄雾化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抗冲击性能好，适配两轮车振动工况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可选硬化镀膜处理，提升耐磨、防刮、防水</a:t>
            </a:r>
          </a:p>
        </p:txBody>
      </p:sp>
      <p:cxnSp>
        <p:nvCxnSpPr>
          <p:cNvPr name="Connector 7" id="7"/>
          <p:cNvCxnSpPr/>
          <p:nvPr/>
        </p:nvCxnSpPr>
        <p:spPr>
          <a:xfrm rot="5385053" flipH="false" flipV="false">
            <a:off x="4635500" y="3994164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2CA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 txBox="true"/>
          <p:nvPr/>
        </p:nvSpPr>
        <p:spPr>
          <a:xfrm rot="0" flipH="false" flipV="false">
            <a:off x="6604000" y="2489200"/>
            <a:ext cx="4826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A35832"/>
                </a:solidFill>
                <a:latin typeface="Noto Sans SC"/>
                <a:ea typeface="Noto Sans SC"/>
                <a:cs typeface="Noto Sans SC"/>
                <a:sym typeface="Noto Sans SC"/>
              </a:rPr>
              <a:t>光学性能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604000" y="2971800"/>
            <a:ext cx="4826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非球面光学设计，光斑均匀、聚光效果好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铺路效果佳，有效提升夜间骑行安全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近光切线平整，防眩目不干扰对向交通</a:t>
            </a:r>
          </a:p>
          <a:p>
            <a:pPr algn="l" marL="0" indent="0">
              <a:lnSpc>
                <a:spcPct val="150000"/>
              </a:lnSpc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每批做透光、外观、耐温、老化抽检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5F2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914400" y="762000"/>
            <a:ext cx="3810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A35832"/>
                </a:solidFill>
                <a:latin typeface="Noto Sans SC"/>
                <a:ea typeface="Noto Sans SC"/>
                <a:cs typeface="Noto Sans SC"/>
                <a:sym typeface="Noto Sans SC"/>
              </a:rPr>
              <a:t>04 · 制造能力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914400" y="1219200"/>
            <a:ext cx="889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2D2A26"/>
                </a:solidFill>
                <a:latin typeface="Noto Serif SC"/>
                <a:ea typeface="Noto Serif SC"/>
                <a:cs typeface="Noto Serif SC"/>
                <a:sym typeface="Noto Serif SC"/>
              </a:rPr>
              <a:t>一站式自产，交付全程可控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914400" y="2006600"/>
            <a:ext cx="8890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从光学方案到成品检测，同厂完成，不依赖外部转手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4774" flipH="false" flipV="false">
            <a:off x="1524004" y="3676650"/>
            <a:ext cx="914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BE96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6" id="6"/>
          <p:cNvSpPr txBox="true"/>
          <p:nvPr/>
        </p:nvSpPr>
        <p:spPr>
          <a:xfrm rot="0" flipH="false" flipV="false">
            <a:off x="914400" y="3200400"/>
            <a:ext cx="12192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A35832"/>
                </a:solidFill>
                <a:latin typeface="Noto Serif SC"/>
                <a:ea typeface="Noto Serif SC"/>
                <a:cs typeface="Noto Serif SC"/>
                <a:sym typeface="Noto Serif SC"/>
              </a:rPr>
              <a:t>01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62000" y="3962400"/>
            <a:ext cx="1524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光学方案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444500" y="4318000"/>
            <a:ext cx="215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2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协助优化透镜光路与配光设计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3200400" y="3200400"/>
            <a:ext cx="12192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A35832"/>
                </a:solidFill>
                <a:latin typeface="Noto Serif SC"/>
                <a:ea typeface="Noto Serif SC"/>
                <a:cs typeface="Noto Serif SC"/>
                <a:sym typeface="Noto Serif SC"/>
              </a:rPr>
              <a:t>02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3048000" y="3962400"/>
            <a:ext cx="1524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模具开发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2540000" y="4318000"/>
            <a:ext cx="215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2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精密注塑模具设计与制作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5486400" y="3200400"/>
            <a:ext cx="12192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A35832"/>
                </a:solidFill>
                <a:latin typeface="Noto Serif SC"/>
                <a:ea typeface="Noto Serif SC"/>
                <a:cs typeface="Noto Serif SC"/>
                <a:sym typeface="Noto Serif SC"/>
              </a:rPr>
              <a:t>03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5334000" y="3962400"/>
            <a:ext cx="1524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注塑成型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4635500" y="4318000"/>
            <a:ext cx="215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2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光学级精密注塑，控制缩水气泡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7772400" y="3200400"/>
            <a:ext cx="12192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A35832"/>
                </a:solidFill>
                <a:latin typeface="Noto Serif SC"/>
                <a:ea typeface="Noto Serif SC"/>
                <a:cs typeface="Noto Serif SC"/>
                <a:sym typeface="Noto Serif SC"/>
              </a:rPr>
              <a:t>04</a:t>
            </a:r>
            <a:endParaRPr lang="en-US" sz="1100"/>
          </a:p>
        </p:txBody>
      </p:sp>
      <p:sp>
        <p:nvSpPr>
          <p:cNvPr name="AutoShape 16" id="16"/>
          <p:cNvSpPr txBox="true"/>
          <p:nvPr/>
        </p:nvSpPr>
        <p:spPr>
          <a:xfrm rot="0" flipH="false" flipV="false">
            <a:off x="7620000" y="3962400"/>
            <a:ext cx="1524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表面处理</a:t>
            </a:r>
            <a:endParaRPr lang="en-US" sz="1100"/>
          </a:p>
        </p:txBody>
      </p:sp>
      <p:sp>
        <p:nvSpPr>
          <p:cNvPr name="AutoShape 17" id="17"/>
          <p:cNvSpPr txBox="true"/>
          <p:nvPr/>
        </p:nvSpPr>
        <p:spPr>
          <a:xfrm rot="0" flipH="false" flipV="false">
            <a:off x="6731000" y="4318000"/>
            <a:ext cx="215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2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喷涂、加硬镀膜二次加工</a:t>
            </a:r>
            <a:endParaRPr lang="en-US" sz="1100"/>
          </a:p>
        </p:txBody>
      </p:sp>
      <p:sp>
        <p:nvSpPr>
          <p:cNvPr name="AutoShape 18" id="18"/>
          <p:cNvSpPr txBox="true"/>
          <p:nvPr/>
        </p:nvSpPr>
        <p:spPr>
          <a:xfrm rot="0" flipH="false" flipV="false">
            <a:off x="10058400" y="3200400"/>
            <a:ext cx="12192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A35832"/>
                </a:solidFill>
                <a:latin typeface="Noto Serif SC"/>
                <a:ea typeface="Noto Serif SC"/>
                <a:cs typeface="Noto Serif SC"/>
                <a:sym typeface="Noto Serif SC"/>
              </a:rPr>
              <a:t>05</a:t>
            </a:r>
            <a:endParaRPr lang="en-US" sz="1100"/>
          </a:p>
        </p:txBody>
      </p:sp>
      <p:sp>
        <p:nvSpPr>
          <p:cNvPr name="AutoShape 19" id="19"/>
          <p:cNvSpPr txBox="true"/>
          <p:nvPr/>
        </p:nvSpPr>
        <p:spPr>
          <a:xfrm rot="0" flipH="false" flipV="false">
            <a:off x="9906000" y="3962400"/>
            <a:ext cx="1524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光学检测</a:t>
            </a:r>
            <a:endParaRPr lang="en-US" sz="1100"/>
          </a:p>
        </p:txBody>
      </p:sp>
      <p:sp>
        <p:nvSpPr>
          <p:cNvPr name="AutoShape 20" id="20"/>
          <p:cNvSpPr txBox="true"/>
          <p:nvPr/>
        </p:nvSpPr>
        <p:spPr>
          <a:xfrm rot="0" flipH="false" flipV="false">
            <a:off x="8826500" y="4318000"/>
            <a:ext cx="215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2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透光、外观、耐温、老化抽检</a:t>
            </a:r>
            <a:endParaRPr lang="en-US" sz="1100"/>
          </a:p>
        </p:txBody>
      </p:sp>
      <p:sp>
        <p:nvSpPr>
          <p:cNvPr name="AutoShape 21" id="21"/>
          <p:cNvSpPr txBox="true"/>
          <p:nvPr/>
        </p:nvSpPr>
        <p:spPr>
          <a:xfrm rot="0" flipH="false" flipV="false">
            <a:off x="914400" y="5588000"/>
            <a:ext cx="103632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支持小批量试产 + 大批量量产，全程同厂完成，品质与交期自主可控。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5F2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914400" y="762000"/>
            <a:ext cx="3810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A35832"/>
                </a:solidFill>
                <a:latin typeface="Noto Sans SC"/>
                <a:ea typeface="Noto Sans SC"/>
                <a:cs typeface="Noto Sans SC"/>
                <a:sym typeface="Noto Sans SC"/>
              </a:rPr>
              <a:t>05 · 适配与应用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914400" y="1219200"/>
            <a:ext cx="889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2D2A26"/>
                </a:solidFill>
                <a:latin typeface="Noto Serif SC"/>
                <a:ea typeface="Noto Serif SC"/>
                <a:cs typeface="Noto Serif SC"/>
                <a:sym typeface="Noto Serif SC"/>
              </a:rPr>
              <a:t>宽电压适配，覆盖主流两轮车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4223" flipH="false" flipV="false">
            <a:off x="939804" y="2127250"/>
            <a:ext cx="10337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2CA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914400" y="2540000"/>
            <a:ext cx="3810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A35832"/>
                </a:solidFill>
                <a:latin typeface="Noto Sans SC"/>
                <a:ea typeface="Noto Sans SC"/>
                <a:cs typeface="Noto Sans SC"/>
                <a:sym typeface="Noto Sans SC"/>
              </a:rPr>
              <a:t>配套电压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914400" y="3048000"/>
            <a:ext cx="51816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4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12V / 48V / 60V / 72V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914400" y="4064000"/>
            <a:ext cx="457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3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透镜配合对应 LED 光源使用，兼容新国标电动车、电摩与三轮车供电系统。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5384373" flipH="false" flipV="false">
            <a:off x="4699000" y="3930664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2CA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 txBox="true"/>
          <p:nvPr/>
        </p:nvSpPr>
        <p:spPr>
          <a:xfrm rot="0" flipH="false" flipV="false">
            <a:off x="6604000" y="2540000"/>
            <a:ext cx="4572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A35832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6604000" y="3022600"/>
            <a:ext cx="4826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8333"/>
              </a:lnSpc>
              <a:defRPr/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新国标电动自行车</a:t>
            </a:r>
            <a:endParaRPr lang="en-US" sz="1100"/>
          </a:p>
          <a:p>
            <a:pPr algn="l" marL="0" indent="0">
              <a:lnSpc>
                <a:spcPct val="158333"/>
              </a:lnSpc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电动摩托车</a:t>
            </a:r>
          </a:p>
          <a:p>
            <a:pPr algn="l" marL="0" indent="0">
              <a:lnSpc>
                <a:spcPct val="158333"/>
              </a:lnSpc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电动三轮车</a:t>
            </a:r>
          </a:p>
          <a:p>
            <a:pPr algn="l" marL="0" indent="0">
              <a:lnSpc>
                <a:spcPct val="158333"/>
              </a:lnSpc>
            </a:pPr>
            <a:r>
              <a:rPr lang="en-US" b="false" i="false" strike="noStrike" u="none" sz="1400">
                <a:solidFill>
                  <a:srgbClr val="4B443C"/>
                </a:solidFill>
                <a:latin typeface="Noto Sans SC"/>
                <a:ea typeface="Noto Sans SC"/>
                <a:cs typeface="Noto Sans SC"/>
                <a:sym typeface="Noto Sans SC"/>
              </a:rPr>
              <a:t>· 两轮车改装大灯、外置 LED 射灯总成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5F2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914400" y="762000"/>
            <a:ext cx="3810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A35832"/>
                </a:solidFill>
                <a:latin typeface="Noto Sans SC"/>
                <a:ea typeface="Noto Sans SC"/>
                <a:cs typeface="Noto Sans SC"/>
                <a:sym typeface="Noto Sans SC"/>
              </a:rPr>
              <a:t>06 · 配套服务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914400" y="1397000"/>
            <a:ext cx="4318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4166"/>
              </a:lnSpc>
              <a:defRPr/>
            </a:pPr>
            <a:r>
              <a:rPr lang="en-US" b="true" i="false" strike="noStrike" u="none" sz="3400">
                <a:solidFill>
                  <a:srgbClr val="2D2A26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从打样到量产，</a:t>
            </a:r>
            <a:endParaRPr lang="en-US" sz="1100"/>
          </a:p>
          <a:p>
            <a:pPr algn="l" marL="0" indent="0">
              <a:lnSpc>
                <a:spcPct val="104166"/>
              </a:lnSpc>
            </a:pPr>
            <a:r>
              <a:rPr lang="en-US" b="true" i="false" strike="noStrike" u="none" sz="3400">
                <a:solidFill>
                  <a:srgbClr val="2D2A26"/>
                </a:solidFill>
                <a:latin typeface="Noto Serif SC"/>
                <a:ea typeface="Noto Serif SC"/>
                <a:cs typeface="Noto Serif SC"/>
                <a:sym typeface="Noto Serif SC"/>
              </a:rPr>
              <a:t>一站配套</a:t>
            </a:r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914400" y="4064000"/>
            <a:ext cx="4064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4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欢迎电动车整车厂、车灯总成厂、摩托灯具厂与改装配件贸易商来图来样合作。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5389257" flipH="false" flipV="false">
            <a:off x="4064000" y="3422660"/>
            <a:ext cx="406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2CA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6" id="6"/>
          <p:cNvSpPr txBox="true"/>
          <p:nvPr/>
        </p:nvSpPr>
        <p:spPr>
          <a:xfrm rot="0" flipH="false" flipV="false">
            <a:off x="6604000" y="14224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光学方案咨询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604000" y="1803400"/>
            <a:ext cx="4826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协助车灯厂优化透镜光路与配光设计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9046" flipH="false" flipV="false">
            <a:off x="6604008" y="2279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2CA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 txBox="true"/>
          <p:nvPr/>
        </p:nvSpPr>
        <p:spPr>
          <a:xfrm rot="0" flipH="false" flipV="false">
            <a:off x="6604000" y="24892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模具开发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6604000" y="2870200"/>
            <a:ext cx="4826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透镜精密注塑模具设计与制作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9046" flipH="false" flipV="false">
            <a:off x="6604008" y="33464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2CA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6604000" y="35560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二次加工与代工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6604000" y="3937000"/>
            <a:ext cx="4826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透镜喷涂、加硬镀膜；OEM / ODM 配套供货</a:t>
            </a:r>
            <a:endParaRPr lang="en-US" sz="1100"/>
          </a:p>
        </p:txBody>
      </p:sp>
      <p:cxnSp>
        <p:nvCxnSpPr>
          <p:cNvPr name="Connector 14" id="14"/>
          <p:cNvCxnSpPr/>
          <p:nvPr/>
        </p:nvCxnSpPr>
        <p:spPr>
          <a:xfrm rot="-9046" flipH="false" flipV="false">
            <a:off x="6604008" y="44132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2CAB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5" id="15"/>
          <p:cNvSpPr txBox="true"/>
          <p:nvPr/>
        </p:nvSpPr>
        <p:spPr>
          <a:xfrm rot="0" flipH="false" flipV="false">
            <a:off x="6604000" y="46228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2D2A26"/>
                </a:solidFill>
                <a:latin typeface="Noto Sans SC"/>
                <a:ea typeface="Noto Sans SC"/>
                <a:cs typeface="Noto Sans SC"/>
                <a:sym typeface="Noto Sans SC"/>
              </a:rPr>
              <a:t>样品服务</a:t>
            </a:r>
            <a:endParaRPr lang="en-US" sz="1100"/>
          </a:p>
        </p:txBody>
      </p:sp>
      <p:sp>
        <p:nvSpPr>
          <p:cNvPr name="AutoShape 16" id="16"/>
          <p:cNvSpPr txBox="true"/>
          <p:nvPr/>
        </p:nvSpPr>
        <p:spPr>
          <a:xfrm rot="0" flipH="false" flipV="false">
            <a:off x="6604000" y="5003800"/>
            <a:ext cx="48260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87066"/>
                </a:solidFill>
                <a:latin typeface="Noto Sans SC"/>
                <a:ea typeface="Noto Sans SC"/>
                <a:cs typeface="Noto Sans SC"/>
                <a:sym typeface="Noto Sans SC"/>
              </a:rPr>
              <a:t>提供试样透镜，支持配光测试后再量产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221E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name="Connector 2" id="2"/>
          <p:cNvCxnSpPr/>
          <p:nvPr/>
        </p:nvCxnSpPr>
        <p:spPr>
          <a:xfrm rot="-61381" flipH="false" flipV="false">
            <a:off x="939857" y="2533650"/>
            <a:ext cx="711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D6A478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3" id="3"/>
          <p:cNvSpPr txBox="true"/>
          <p:nvPr/>
        </p:nvSpPr>
        <p:spPr>
          <a:xfrm rot="0" flipH="false" flipV="false">
            <a:off x="914400" y="2794000"/>
            <a:ext cx="10414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600">
                <a:solidFill>
                  <a:srgbClr val="F8F4EE"/>
                </a:solidFill>
                <a:latin typeface="Noto Serif SC"/>
                <a:ea typeface="Noto Serif SC"/>
                <a:cs typeface="Noto Serif SC"/>
                <a:sym typeface="Noto Serif SC"/>
              </a:rPr>
              <a:t>期待与您携手，照亮每一段夜行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939800" y="4064000"/>
            <a:ext cx="889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C8C0B6"/>
                </a:solidFill>
                <a:latin typeface="Noto Sans SC"/>
                <a:ea typeface="Noto Sans SC"/>
                <a:cs typeface="Noto Sans SC"/>
                <a:sym typeface="Noto Sans SC"/>
              </a:rPr>
              <a:t>电动车 / 摩托车 LED 大灯透镜 · 模具开发 · 精密注塑 · 光学检测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939800" y="5588000"/>
            <a:ext cx="889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D6A478"/>
                </a:solidFill>
                <a:latin typeface="Noto Sans SC"/>
                <a:ea typeface="Noto Sans SC"/>
                <a:cs typeface="Noto Sans SC"/>
                <a:sym typeface="Noto Sans SC"/>
              </a:rPr>
              <a:t>厦门捷初工贸有限公司　|　厦门火炬高新区（翔安）产业区</a:t>
            </a:r>
            <a:endParaRPr lang="en-US" sz="1100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6318250"/>
            <a:ext cx="1524000" cy="539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{"Label":"1","ContentProducer":"001191110102MACQD9K64010000","ProduceID":"7692675996872903868","ReservedCode1":"","ContentPropagator":"","PropagateID":"","ReservedCode2":""}</vt:lpwstr>
  </property>
</Properties>
</file>