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35.svg" ContentType="image/svg+xml"/>
  <Override PartName="/ppt/media/image37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80" r:id="rId14"/>
    <p:sldId id="284" r:id="rId15"/>
    <p:sldId id="285" r:id="rId16"/>
    <p:sldId id="283" r:id="rId17"/>
    <p:sldId id="282" r:id="rId18"/>
    <p:sldId id="281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svg"/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jpeg"/><Relationship Id="rId1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1.jpeg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solidFill>
            <a:srgbClr val="BC8B50">
              <a:alpha val="9803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599175" y="0"/>
            <a:ext cx="6592823" cy="6857996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751819" y="2196192"/>
            <a:ext cx="7177405" cy="1736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66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北京科莱达集团</a:t>
            </a:r>
            <a:endParaRPr sz="6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ct val="81000"/>
              </a:lnSpc>
              <a:spcBef>
                <a:spcPts val="485"/>
              </a:spcBef>
            </a:pPr>
            <a:r>
              <a:rPr sz="54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Beijing</a:t>
            </a:r>
            <a:r>
              <a:rPr sz="5400" b="1" kern="0" spc="4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4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Kelaida Group</a:t>
            </a:r>
            <a:endParaRPr sz="5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72" y="0"/>
            <a:ext cx="1807464" cy="180136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9371" y="5628132"/>
            <a:ext cx="2075688" cy="1229866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743813" y="5405424"/>
            <a:ext cx="2693035" cy="3594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环保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节能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高效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745945" y="5907571"/>
            <a:ext cx="4684395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GREEN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ENVIRONMENTAL</a:t>
            </a:r>
            <a:r>
              <a:rPr sz="9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ECTION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ENERGY SAVING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HIGH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EFFICIENCY</a:t>
            </a: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057144" y="4814316"/>
            <a:ext cx="1659636" cy="1319783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23332" y="4814316"/>
            <a:ext cx="1659636" cy="1319783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9892" y="4814316"/>
            <a:ext cx="1659636" cy="1319783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591044" y="4814316"/>
            <a:ext cx="1659635" cy="1319783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858756" y="4814316"/>
            <a:ext cx="1659635" cy="1319783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5405119" y="3005921"/>
            <a:ext cx="1395730" cy="1530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230" algn="l" rtl="0" eaLnBrk="0">
              <a:lnSpc>
                <a:spcPct val="80000"/>
              </a:lnSpc>
            </a:pPr>
            <a:r>
              <a:rPr sz="5400" b="1" kern="0" spc="-70" dirty="0">
                <a:solidFill>
                  <a:srgbClr val="77849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5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" algn="l" rtl="0" eaLnBrk="0">
              <a:lnSpc>
                <a:spcPts val="1845"/>
              </a:lnSpc>
              <a:spcBef>
                <a:spcPts val="775"/>
              </a:spcBef>
            </a:pP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国内情况介绍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0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集团发展历程、具备</a:t>
            </a:r>
            <a:r>
              <a:rPr sz="12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标准图集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3137865" y="3005921"/>
            <a:ext cx="1395094" cy="15297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230" algn="l" rtl="0" eaLnBrk="0">
              <a:lnSpc>
                <a:spcPct val="80000"/>
              </a:lnSpc>
            </a:pPr>
            <a:r>
              <a:rPr sz="5400" b="1" kern="0" spc="-70" dirty="0">
                <a:solidFill>
                  <a:srgbClr val="BC8B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5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5"/>
              </a:lnSpc>
              <a:spcBef>
                <a:spcPts val="775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产品介绍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indent="-5715" algn="l" rtl="0" eaLnBrk="0">
              <a:lnSpc>
                <a:spcPct val="110000"/>
              </a:lnSpc>
              <a:spcBef>
                <a:spcPts val="5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产品制造、使用及对</a:t>
            </a:r>
            <a:r>
              <a:rPr sz="12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比传统产品优势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30"/>
          <p:cNvSpPr/>
          <p:nvPr/>
        </p:nvSpPr>
        <p:spPr>
          <a:xfrm>
            <a:off x="9912270" y="3005921"/>
            <a:ext cx="1386205" cy="13087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8900" algn="l" rtl="0" eaLnBrk="0">
              <a:lnSpc>
                <a:spcPct val="80000"/>
              </a:lnSpc>
            </a:pPr>
            <a:r>
              <a:rPr sz="5400" b="1" kern="0" spc="-70" dirty="0">
                <a:solidFill>
                  <a:srgbClr val="77849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sz="5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50"/>
              </a:lnSpc>
              <a:spcBef>
                <a:spcPts val="775"/>
              </a:spcBef>
            </a:pPr>
            <a:r>
              <a:rPr sz="15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国外布局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7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" algn="l" rtl="0" eaLnBrk="0">
              <a:lnSpc>
                <a:spcPct val="97000"/>
              </a:lnSpc>
              <a:spcBef>
                <a:spcPts val="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目前布局及未来规划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textbox 32"/>
          <p:cNvSpPr/>
          <p:nvPr/>
        </p:nvSpPr>
        <p:spPr>
          <a:xfrm>
            <a:off x="7713319" y="3005921"/>
            <a:ext cx="1395094" cy="12877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590" algn="l" rtl="0" eaLnBrk="0">
              <a:lnSpc>
                <a:spcPct val="80000"/>
              </a:lnSpc>
            </a:pPr>
            <a:r>
              <a:rPr sz="5400" b="1" kern="0" spc="-70" dirty="0">
                <a:solidFill>
                  <a:srgbClr val="77849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5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ts val="1850"/>
              </a:lnSpc>
              <a:spcBef>
                <a:spcPts val="830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工程项目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4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5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大大小小两万余项目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textbox 34"/>
          <p:cNvSpPr/>
          <p:nvPr/>
        </p:nvSpPr>
        <p:spPr>
          <a:xfrm>
            <a:off x="870610" y="3005921"/>
            <a:ext cx="1090294" cy="1309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2230" algn="l" rtl="0" eaLnBrk="0">
              <a:lnSpc>
                <a:spcPct val="80000"/>
              </a:lnSpc>
            </a:pPr>
            <a:r>
              <a:rPr sz="5400" b="1" kern="0" spc="-70" dirty="0">
                <a:solidFill>
                  <a:srgbClr val="77849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sz="5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ts val="1845"/>
              </a:lnSpc>
              <a:spcBef>
                <a:spcPts val="775"/>
              </a:spcBef>
            </a:pPr>
            <a:r>
              <a:rPr sz="15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集团简介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9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基本概况及专利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6"/>
          <p:cNvSpPr/>
          <p:nvPr/>
        </p:nvSpPr>
        <p:spPr>
          <a:xfrm>
            <a:off x="717905" y="1287830"/>
            <a:ext cx="1174750" cy="7378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4800" b="1" kern="0" spc="-5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</a:t>
            </a:r>
            <a:r>
              <a:rPr sz="4800" b="1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</a:t>
            </a:r>
            <a:endParaRPr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 38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solidFill>
            <a:srgbClr val="BC8B50">
              <a:alpha val="9803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6586727" cy="6857997"/>
          </a:xfrm>
          <a:prstGeom prst="rect">
            <a:avLst/>
          </a:prstGeom>
        </p:spPr>
      </p:pic>
      <p:sp>
        <p:nvSpPr>
          <p:cNvPr id="42" name="textbox 42"/>
          <p:cNvSpPr/>
          <p:nvPr/>
        </p:nvSpPr>
        <p:spPr>
          <a:xfrm>
            <a:off x="7871213" y="2954197"/>
            <a:ext cx="3583940" cy="11315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</a:pPr>
            <a:r>
              <a:rPr sz="4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01. </a:t>
            </a:r>
            <a:r>
              <a:rPr sz="48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集团简介</a:t>
            </a:r>
            <a:endParaRPr sz="4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5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基本概况及自主专利和荣获证书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375392" y="0"/>
            <a:ext cx="1805939" cy="1801367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27508" y="5643371"/>
            <a:ext cx="2023881" cy="12146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8744" y="3720084"/>
            <a:ext cx="4805171" cy="1417319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20569" y="1423358"/>
            <a:ext cx="5288387" cy="4983594"/>
          </a:xfrm>
          <a:prstGeom prst="rect">
            <a:avLst/>
          </a:prstGeom>
        </p:spPr>
      </p:pic>
      <p:graphicFrame>
        <p:nvGraphicFramePr>
          <p:cNvPr id="52" name="table 52"/>
          <p:cNvGraphicFramePr>
            <a:graphicFrameLocks noGrp="1"/>
          </p:cNvGraphicFramePr>
          <p:nvPr/>
        </p:nvGraphicFramePr>
        <p:xfrm>
          <a:off x="408241" y="1411033"/>
          <a:ext cx="5262244" cy="4957445"/>
        </p:xfrm>
        <a:graphic>
          <a:graphicData uri="http://schemas.openxmlformats.org/drawingml/2006/table">
            <a:tbl>
              <a:tblPr/>
              <a:tblGrid>
                <a:gridCol w="2806064"/>
                <a:gridCol w="2456180"/>
              </a:tblGrid>
              <a:tr h="305816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sz="9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08280" algn="l" rtl="0" eaLnBrk="0">
                        <a:lnSpc>
                          <a:spcPct val="98000"/>
                        </a:lnSpc>
                      </a:pPr>
                      <a:r>
                        <a:rPr sz="1800" kern="0" spc="-1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北京科莱达集团</a:t>
                      </a:r>
                      <a:endParaRPr sz="18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12090" indent="457200" algn="l" rtl="0" eaLnBrk="0">
                        <a:lnSpc>
                          <a:spcPct val="163000"/>
                        </a:lnSpc>
                        <a:spcBef>
                          <a:spcPts val="120"/>
                        </a:spcBef>
                      </a:pP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是一家集《</a:t>
                      </a: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3D</a:t>
                      </a: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定制装配式建筑》设备制造、板材生产</a:t>
                      </a:r>
                      <a:r>
                        <a:rPr sz="900" b="1" kern="0" spc="-1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、建筑工程承包，《空气源热泵》        </a:t>
                      </a: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制造《光热太阳能》、《热管式太阳能》、《彩砂屋顶瓦》、《彩砂外墙面瓦》、《高档</a:t>
                      </a:r>
                      <a:r>
                        <a:rPr sz="900" b="1" kern="0" spc="-1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门窗》</a:t>
                      </a: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</a:t>
                      </a: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生产及安装，《水地源热泵》设备制造、工程实施、投资运营的综合性企业，其中子公司</a:t>
                      </a: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—</a:t>
                      </a:r>
                      <a:r>
                        <a:rPr sz="900" b="1" kern="0" spc="-1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—</a:t>
                      </a:r>
                      <a:r>
                        <a:rPr sz="900" b="1" kern="0" spc="-1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河         </a:t>
                      </a: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北科莱达建材有限公司、湖南科莱达建材有限公司、广西科莱达建材有限公司、吉林科莱</a:t>
                      </a:r>
                      <a:r>
                        <a:rPr sz="900" b="1" kern="0" spc="-1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达建材</a:t>
                      </a: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</a:t>
                      </a:r>
                      <a:r>
                        <a:rPr sz="900" b="1" kern="0" spc="-1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有限公司和新能源公司于</a:t>
                      </a:r>
                      <a:r>
                        <a:rPr sz="900" b="1" kern="0" spc="-1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2017</a:t>
                      </a:r>
                      <a:r>
                        <a:rPr sz="900" b="1" kern="0" spc="-1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年评为高新技术企业。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11455" indent="468630" algn="l" rtl="0" eaLnBrk="0">
                        <a:lnSpc>
                          <a:spcPct val="159000"/>
                        </a:lnSpc>
                        <a:spcBef>
                          <a:spcPts val="245"/>
                        </a:spcBef>
                      </a:pP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目前在国内已建成并投产的工厂有十八家、海外四家，已建</a:t>
                      </a:r>
                      <a:r>
                        <a:rPr sz="900" b="1" kern="0" spc="-1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成的工程上万个，具备国家</a:t>
                      </a: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</a:t>
                      </a: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标准、行业标准、企业标准，五个省的地方标准及标准图集，企业拥有</a:t>
                      </a: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57</a:t>
                      </a:r>
                      <a:r>
                        <a:rPr sz="900" b="1" kern="0" spc="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项国家专利，其中</a:t>
                      </a:r>
                      <a:r>
                        <a:rPr sz="900" b="1" kern="0" spc="-1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包括        </a:t>
                      </a:r>
                      <a:r>
                        <a:rPr sz="900" b="1" kern="0" spc="-3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九项发明专利。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465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30530" indent="-67945" algn="l" rtl="0" eaLnBrk="0">
                        <a:lnSpc>
                          <a:spcPct val="10300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2020年3月19日乌干达总统穆塞维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尼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 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为中乌姆巴莱工业园正式运营剪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彩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00990" algn="l" rtl="0" eaLnBrk="0">
                        <a:lnSpc>
                          <a:spcPts val="123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中乌姆巴莱园区办公中心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278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0304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800" b="1" kern="0" spc="0" dirty="0">
                          <a:solidFill>
                            <a:srgbClr val="92D05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——</a:t>
                      </a:r>
                      <a:r>
                        <a:rPr sz="1800" b="1" kern="0" spc="0" dirty="0">
                          <a:solidFill>
                            <a:srgbClr val="92D05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让绿色节能装配住宅告诉世</a:t>
                      </a:r>
                      <a:r>
                        <a:rPr sz="1800" b="1" kern="0" spc="-10" dirty="0">
                          <a:solidFill>
                            <a:srgbClr val="92D05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界</a:t>
                      </a:r>
                      <a:endParaRPr sz="18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4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31280" y="4172711"/>
            <a:ext cx="5443727" cy="2282951"/>
          </a:xfrm>
          <a:prstGeom prst="rect">
            <a:avLst/>
          </a:prstGeom>
        </p:spPr>
      </p:pic>
      <p:graphicFrame>
        <p:nvGraphicFramePr>
          <p:cNvPr id="56" name="table 56"/>
          <p:cNvGraphicFramePr>
            <a:graphicFrameLocks noGrp="1"/>
          </p:cNvGraphicFramePr>
          <p:nvPr/>
        </p:nvGraphicFramePr>
        <p:xfrm>
          <a:off x="8191246" y="1738883"/>
          <a:ext cx="3509645" cy="1325880"/>
        </p:xfrm>
        <a:graphic>
          <a:graphicData uri="http://schemas.openxmlformats.org/drawingml/2006/table">
            <a:tbl>
              <a:tblPr>
                <a:solidFill>
                  <a:srgbClr val="CCAA6A"/>
                </a:solidFill>
              </a:tblPr>
              <a:tblGrid>
                <a:gridCol w="2344420"/>
                <a:gridCol w="1165225"/>
              </a:tblGrid>
              <a:tr h="13258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0815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8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董宝财 </a:t>
                      </a:r>
                      <a:r>
                        <a:rPr sz="1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教授（中国）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72720" algn="l" rtl="0" eaLnBrk="0">
                        <a:lnSpc>
                          <a:spcPts val="1155"/>
                        </a:lnSpc>
                        <a:spcBef>
                          <a:spcPts val="690"/>
                        </a:spcBef>
                      </a:pPr>
                      <a:r>
                        <a:rPr sz="9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科莱达集团</a:t>
                      </a:r>
                      <a:r>
                        <a:rPr sz="9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9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董事局主</a:t>
                      </a:r>
                      <a:r>
                        <a:rPr sz="9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席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72720" algn="l" rtl="0" eaLnBrk="0">
                        <a:lnSpc>
                          <a:spcPts val="1145"/>
                        </a:lnSpc>
                        <a:spcBef>
                          <a:spcPts val="645"/>
                        </a:spcBef>
                      </a:pPr>
                      <a:r>
                        <a:rPr sz="900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清华大学</a:t>
                      </a:r>
                      <a:r>
                        <a:rPr sz="9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9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客座教授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72720" algn="l" rtl="0" eaLnBrk="0">
                        <a:lnSpc>
                          <a:spcPts val="1155"/>
                        </a:lnSpc>
                        <a:spcBef>
                          <a:spcPts val="650"/>
                        </a:spcBef>
                      </a:pPr>
                      <a:r>
                        <a:rPr sz="900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郑州大学节能技术</a:t>
                      </a:r>
                      <a:r>
                        <a:rPr sz="9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研究中心</a:t>
                      </a:r>
                      <a:r>
                        <a:rPr sz="9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9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副主任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72720" algn="l" rtl="0" eaLnBrk="0">
                        <a:lnSpc>
                          <a:spcPts val="1145"/>
                        </a:lnSpc>
                        <a:spcBef>
                          <a:spcPts val="5"/>
                        </a:spcBef>
                      </a:pPr>
                      <a:r>
                        <a:rPr sz="900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9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9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河北地热泵委员会</a:t>
                      </a:r>
                      <a:r>
                        <a:rPr sz="9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sz="9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</a:t>
                      </a:r>
                      <a:r>
                        <a:rPr sz="9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CA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CA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A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AA6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CCA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A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A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AA6A"/>
                    </a:solidFill>
                  </a:tcPr>
                </a:tc>
              </a:tr>
            </a:tbl>
          </a:graphicData>
        </a:graphic>
      </p:graphicFrame>
      <p:pic>
        <p:nvPicPr>
          <p:cNvPr id="58" name="picture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633971" y="1738883"/>
            <a:ext cx="1290828" cy="1309116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6527941" y="3773490"/>
            <a:ext cx="5260340" cy="3403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080" algn="l" rtl="0" eaLnBrk="0">
              <a:lnSpc>
                <a:spcPct val="103000"/>
              </a:lnSpc>
            </a:pP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中国母公司已申报3D定制板墙装配式建筑、空气源供暖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（冷）系统、聚焦式太阳能系统、</a:t>
            </a:r>
            <a:r>
              <a:rPr sz="1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生物碳化设备制造、能源综合利用、厕所革命</a:t>
            </a:r>
            <a:r>
              <a:rPr sz="1000" b="1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等56项专利，其中包括9项发明专利。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600944" y="1738883"/>
            <a:ext cx="1094231" cy="1309116"/>
          </a:xfrm>
          <a:prstGeom prst="rect">
            <a:avLst/>
          </a:prstGeom>
        </p:spPr>
      </p:pic>
      <p:sp>
        <p:nvSpPr>
          <p:cNvPr id="64" name="textbox 64"/>
          <p:cNvSpPr/>
          <p:nvPr/>
        </p:nvSpPr>
        <p:spPr>
          <a:xfrm>
            <a:off x="6525767" y="3262884"/>
            <a:ext cx="1475739" cy="337184"/>
          </a:xfrm>
          <a:prstGeom prst="roundRect">
            <a:avLst>
              <a:gd name="adj" fmla="val 19694"/>
            </a:avLst>
          </a:prstGeom>
          <a:solidFill>
            <a:srgbClr val="CCAA6A">
              <a:alpha val="100000"/>
            </a:srgbClr>
          </a:solidFill>
          <a:ln w="12700" cap="flat">
            <a:solidFill>
              <a:srgbClr val="CCAA6A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8105" algn="l" rtl="0" eaLnBrk="0">
              <a:lnSpc>
                <a:spcPts val="1850"/>
              </a:lnSpc>
              <a:spcBef>
                <a:spcPts val="5"/>
              </a:spcBef>
            </a:pP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专利展示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6" name="rect 66"/>
          <p:cNvSpPr/>
          <p:nvPr/>
        </p:nvSpPr>
        <p:spPr>
          <a:xfrm>
            <a:off x="6444995" y="1275588"/>
            <a:ext cx="1475231" cy="336803"/>
          </a:xfrm>
          <a:prstGeom prst="rect">
            <a:avLst/>
          </a:prstGeom>
          <a:solidFill>
            <a:srgbClr val="CCAA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8" name="textbox 68"/>
          <p:cNvSpPr/>
          <p:nvPr/>
        </p:nvSpPr>
        <p:spPr>
          <a:xfrm>
            <a:off x="6432295" y="1262888"/>
            <a:ext cx="1501139" cy="362584"/>
          </a:xfrm>
          <a:prstGeom prst="roundRect">
            <a:avLst>
              <a:gd name="adj" fmla="val 19694"/>
            </a:avLst>
          </a:prstGeom>
          <a:noFill/>
          <a:ln w="12700" cap="flat">
            <a:solidFill>
              <a:srgbClr val="CCAA6A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840"/>
              </a:lnSpc>
            </a:pP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专利发明人介绍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" name="textbox 70"/>
          <p:cNvSpPr/>
          <p:nvPr/>
        </p:nvSpPr>
        <p:spPr>
          <a:xfrm>
            <a:off x="416043" y="728962"/>
            <a:ext cx="1445894" cy="310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69000"/>
              </a:lnSpc>
            </a:pPr>
            <a:r>
              <a:rPr sz="2700" b="1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集团介绍</a:t>
            </a:r>
            <a:endParaRPr sz="2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6344331" y="731803"/>
            <a:ext cx="1444625" cy="3124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0000"/>
              </a:lnSpc>
            </a:pPr>
            <a:r>
              <a:rPr sz="2700" kern="0" spc="90" dirty="0">
                <a:solidFill>
                  <a:srgbClr val="FFC000">
                    <a:alpha val="100000"/>
                  </a:srgbClr>
                </a:solidFill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核心技术</a:t>
            </a:r>
            <a:endParaRPr sz="2700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74" name="path 74"/>
          <p:cNvSpPr/>
          <p:nvPr/>
        </p:nvSpPr>
        <p:spPr>
          <a:xfrm>
            <a:off x="7925561" y="1574291"/>
            <a:ext cx="3881755" cy="38100"/>
          </a:xfrm>
          <a:custGeom>
            <a:avLst/>
            <a:gdLst/>
            <a:ahLst/>
            <a:cxnLst/>
            <a:rect l="0" t="0" r="0" b="0"/>
            <a:pathLst>
              <a:path w="6113" h="60">
                <a:moveTo>
                  <a:pt x="0" y="30"/>
                </a:moveTo>
                <a:lnTo>
                  <a:pt x="6113" y="30"/>
                </a:lnTo>
              </a:path>
            </a:pathLst>
          </a:custGeom>
          <a:noFill/>
          <a:ln w="38100" cap="flat">
            <a:solidFill>
              <a:srgbClr val="CCAA6A"/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6" name="path 76"/>
          <p:cNvSpPr/>
          <p:nvPr/>
        </p:nvSpPr>
        <p:spPr>
          <a:xfrm>
            <a:off x="7925561" y="3581400"/>
            <a:ext cx="3881755" cy="38100"/>
          </a:xfrm>
          <a:custGeom>
            <a:avLst/>
            <a:gdLst/>
            <a:ahLst/>
            <a:cxnLst/>
            <a:rect l="0" t="0" r="0" b="0"/>
            <a:pathLst>
              <a:path w="6113" h="60">
                <a:moveTo>
                  <a:pt x="0" y="30"/>
                </a:moveTo>
                <a:lnTo>
                  <a:pt x="6113" y="30"/>
                </a:lnTo>
              </a:path>
            </a:pathLst>
          </a:custGeom>
          <a:noFill/>
          <a:ln w="38100" cap="flat">
            <a:solidFill>
              <a:srgbClr val="CCAA6A"/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 78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solidFill>
            <a:srgbClr val="BC8B50">
              <a:alpha val="9803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0" name="picture 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6586727" cy="6857997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7361561" y="2981331"/>
            <a:ext cx="4091940" cy="1104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9000"/>
              </a:lnSpc>
            </a:pPr>
            <a:r>
              <a:rPr sz="45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02.</a:t>
            </a:r>
            <a:r>
              <a:rPr sz="4500" b="1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产品介绍</a:t>
            </a:r>
            <a:endParaRPr sz="4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5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5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产品制造、使用及对比传统产品优势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4" name="picture 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375392" y="0"/>
            <a:ext cx="1805939" cy="1801367"/>
          </a:xfrm>
          <a:prstGeom prst="rect">
            <a:avLst/>
          </a:prstGeom>
        </p:spPr>
      </p:pic>
      <p:pic>
        <p:nvPicPr>
          <p:cNvPr id="86" name="picture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27508" y="5643371"/>
            <a:ext cx="2023881" cy="12146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726935"/>
          </a:xfrm>
          <a:prstGeom prst="rect">
            <a:avLst/>
          </a:prstGeom>
        </p:spPr>
      </p:pic>
      <p:sp>
        <p:nvSpPr>
          <p:cNvPr id="90" name="rect 90"/>
          <p:cNvSpPr/>
          <p:nvPr/>
        </p:nvSpPr>
        <p:spPr>
          <a:xfrm>
            <a:off x="6713601" y="1163954"/>
            <a:ext cx="609600" cy="201167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2" name="rect 92"/>
          <p:cNvSpPr/>
          <p:nvPr/>
        </p:nvSpPr>
        <p:spPr>
          <a:xfrm>
            <a:off x="6670929" y="1422780"/>
            <a:ext cx="40005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4" name="rect 94"/>
          <p:cNvSpPr/>
          <p:nvPr/>
        </p:nvSpPr>
        <p:spPr>
          <a:xfrm>
            <a:off x="6670929" y="1628521"/>
            <a:ext cx="9144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6" name="rect 96"/>
          <p:cNvSpPr/>
          <p:nvPr/>
        </p:nvSpPr>
        <p:spPr>
          <a:xfrm>
            <a:off x="6670929" y="1834260"/>
            <a:ext cx="8001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8" name="rect 98"/>
          <p:cNvSpPr/>
          <p:nvPr/>
        </p:nvSpPr>
        <p:spPr>
          <a:xfrm>
            <a:off x="7018401" y="2736596"/>
            <a:ext cx="609600" cy="201167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0" name="rect 100"/>
          <p:cNvSpPr/>
          <p:nvPr/>
        </p:nvSpPr>
        <p:spPr>
          <a:xfrm>
            <a:off x="9184004" y="1834260"/>
            <a:ext cx="13716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" name="rect 102"/>
          <p:cNvSpPr/>
          <p:nvPr/>
        </p:nvSpPr>
        <p:spPr>
          <a:xfrm>
            <a:off x="6670929" y="2736596"/>
            <a:ext cx="304800" cy="201167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4" name="rect 104"/>
          <p:cNvSpPr/>
          <p:nvPr/>
        </p:nvSpPr>
        <p:spPr>
          <a:xfrm>
            <a:off x="10294111" y="3180207"/>
            <a:ext cx="408431" cy="13563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6" name="rect 106"/>
          <p:cNvSpPr/>
          <p:nvPr/>
        </p:nvSpPr>
        <p:spPr>
          <a:xfrm>
            <a:off x="7617714" y="3578733"/>
            <a:ext cx="408431" cy="13563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8" name="rect 108"/>
          <p:cNvSpPr/>
          <p:nvPr/>
        </p:nvSpPr>
        <p:spPr>
          <a:xfrm>
            <a:off x="6670929" y="2245740"/>
            <a:ext cx="28575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0" name="rect 110"/>
          <p:cNvSpPr/>
          <p:nvPr/>
        </p:nvSpPr>
        <p:spPr>
          <a:xfrm>
            <a:off x="7471029" y="1834260"/>
            <a:ext cx="82295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2" name="rect 112"/>
          <p:cNvSpPr/>
          <p:nvPr/>
        </p:nvSpPr>
        <p:spPr>
          <a:xfrm>
            <a:off x="6975729" y="2736596"/>
            <a:ext cx="42671" cy="201167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4" name="rect 114"/>
          <p:cNvSpPr/>
          <p:nvPr/>
        </p:nvSpPr>
        <p:spPr>
          <a:xfrm>
            <a:off x="6670929" y="2040001"/>
            <a:ext cx="18288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6" name="rect 116"/>
          <p:cNvSpPr/>
          <p:nvPr/>
        </p:nvSpPr>
        <p:spPr>
          <a:xfrm>
            <a:off x="9039225" y="1834260"/>
            <a:ext cx="14478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8" name="rect 118"/>
          <p:cNvSpPr/>
          <p:nvPr/>
        </p:nvSpPr>
        <p:spPr>
          <a:xfrm>
            <a:off x="7553325" y="1834260"/>
            <a:ext cx="14859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0" name="rect 120"/>
          <p:cNvSpPr/>
          <p:nvPr/>
        </p:nvSpPr>
        <p:spPr>
          <a:xfrm>
            <a:off x="10555604" y="1834260"/>
            <a:ext cx="146304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2" name="textbox 122"/>
          <p:cNvSpPr/>
          <p:nvPr/>
        </p:nvSpPr>
        <p:spPr>
          <a:xfrm>
            <a:off x="6658229" y="1151254"/>
            <a:ext cx="4058920" cy="25888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8420" algn="l" rtl="0" eaLnBrk="0">
              <a:lnSpc>
                <a:spcPct val="98000"/>
              </a:lnSpc>
              <a:spcBef>
                <a:spcPts val="5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建筑特点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4605" algn="l" rtl="0" eaLnBrk="0">
              <a:lnSpc>
                <a:spcPct val="139000"/>
              </a:lnSpc>
              <a:spcBef>
                <a:spcPts val="22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把设计好的房屋数据化、程序化输入到电脑，在工厂模块化生产，到施工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现场进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行迅速装配而成；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4605" indent="635" algn="l" rtl="0" eaLnBrk="0">
              <a:lnSpc>
                <a:spcPct val="138000"/>
              </a:lnSpc>
              <a:spcBef>
                <a:spcPts val="23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生产材料主要是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型钢做结构，双发泡混凝土（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A2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级防火）或聚苯乙烯颗粒（</a:t>
            </a:r>
            <a:r>
              <a:rPr sz="900" b="1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B1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级防火）填充压扎铸造而成的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墙体；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4605" algn="l" rtl="0" eaLnBrk="0">
              <a:lnSpc>
                <a:spcPct val="97000"/>
              </a:lnSpc>
              <a:spcBef>
                <a:spcPts val="605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绿色、节能、环保、高效，符合装配式住宅产业化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形式。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7000"/>
              </a:lnSpc>
              <a:spcBef>
                <a:spcPts val="370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生产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建造工艺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4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240"/>
              </a:spcBef>
            </a:pPr>
            <a:r>
              <a:rPr sz="800" b="1" kern="0" spc="-10" dirty="0">
                <a:solidFill>
                  <a:srgbClr val="B355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屋面系统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6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61390" algn="l" rtl="0" eaLnBrk="0">
              <a:lnSpc>
                <a:spcPct val="98000"/>
              </a:lnSpc>
            </a:pPr>
            <a:r>
              <a:rPr sz="800" b="1" kern="0" spc="-10" dirty="0">
                <a:solidFill>
                  <a:srgbClr val="B355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楼面系统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4" name="path 124"/>
          <p:cNvSpPr/>
          <p:nvPr/>
        </p:nvSpPr>
        <p:spPr>
          <a:xfrm>
            <a:off x="6670929" y="1163954"/>
            <a:ext cx="42671" cy="201167"/>
          </a:xfrm>
          <a:custGeom>
            <a:avLst/>
            <a:gdLst/>
            <a:ahLst/>
            <a:cxnLst/>
            <a:rect l="0" t="0" r="0" b="0"/>
            <a:pathLst>
              <a:path w="67" h="316">
                <a:moveTo>
                  <a:pt x="0" y="316"/>
                </a:moveTo>
                <a:lnTo>
                  <a:pt x="67" y="316"/>
                </a:lnTo>
                <a:lnTo>
                  <a:pt x="67" y="0"/>
                </a:lnTo>
                <a:lnTo>
                  <a:pt x="0" y="0"/>
                </a:lnTo>
                <a:lnTo>
                  <a:pt x="0" y="31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6" name="rect 126"/>
          <p:cNvSpPr/>
          <p:nvPr/>
        </p:nvSpPr>
        <p:spPr>
          <a:xfrm>
            <a:off x="3243326" y="950340"/>
            <a:ext cx="21717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8" name="rect 128"/>
          <p:cNvSpPr/>
          <p:nvPr/>
        </p:nvSpPr>
        <p:spPr>
          <a:xfrm>
            <a:off x="467868" y="342900"/>
            <a:ext cx="848868" cy="196596"/>
          </a:xfrm>
          <a:prstGeom prst="rect">
            <a:avLst/>
          </a:prstGeom>
          <a:solidFill>
            <a:srgbClr val="CCAA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0" name="rect 130"/>
          <p:cNvSpPr/>
          <p:nvPr/>
        </p:nvSpPr>
        <p:spPr>
          <a:xfrm>
            <a:off x="815619" y="950340"/>
            <a:ext cx="21717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2" name="rect 132"/>
          <p:cNvSpPr/>
          <p:nvPr/>
        </p:nvSpPr>
        <p:spPr>
          <a:xfrm>
            <a:off x="2987294" y="950340"/>
            <a:ext cx="256032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4" name="rect 134"/>
          <p:cNvSpPr/>
          <p:nvPr/>
        </p:nvSpPr>
        <p:spPr>
          <a:xfrm>
            <a:off x="555015" y="950340"/>
            <a:ext cx="1143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6" name="rect 136"/>
          <p:cNvSpPr/>
          <p:nvPr/>
        </p:nvSpPr>
        <p:spPr>
          <a:xfrm>
            <a:off x="669315" y="950340"/>
            <a:ext cx="146304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8" name="rect 138"/>
          <p:cNvSpPr/>
          <p:nvPr/>
        </p:nvSpPr>
        <p:spPr>
          <a:xfrm>
            <a:off x="3374390" y="1407540"/>
            <a:ext cx="1143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0" name="rect 140"/>
          <p:cNvSpPr/>
          <p:nvPr/>
        </p:nvSpPr>
        <p:spPr>
          <a:xfrm>
            <a:off x="3799585" y="1407540"/>
            <a:ext cx="1143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2" name="rect 142"/>
          <p:cNvSpPr/>
          <p:nvPr/>
        </p:nvSpPr>
        <p:spPr>
          <a:xfrm>
            <a:off x="2155189" y="1407540"/>
            <a:ext cx="278892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4" name="rect 144"/>
          <p:cNvSpPr/>
          <p:nvPr/>
        </p:nvSpPr>
        <p:spPr>
          <a:xfrm>
            <a:off x="2644394" y="1864740"/>
            <a:ext cx="2743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6" name="rect 146"/>
          <p:cNvSpPr/>
          <p:nvPr/>
        </p:nvSpPr>
        <p:spPr>
          <a:xfrm>
            <a:off x="3945890" y="1407540"/>
            <a:ext cx="146303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8" name="rect 148"/>
          <p:cNvSpPr/>
          <p:nvPr/>
        </p:nvSpPr>
        <p:spPr>
          <a:xfrm>
            <a:off x="555015" y="1407540"/>
            <a:ext cx="1600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0" name="rect 150"/>
          <p:cNvSpPr/>
          <p:nvPr/>
        </p:nvSpPr>
        <p:spPr>
          <a:xfrm>
            <a:off x="3107689" y="1407540"/>
            <a:ext cx="234695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2" name="rect 152"/>
          <p:cNvSpPr/>
          <p:nvPr/>
        </p:nvSpPr>
        <p:spPr>
          <a:xfrm>
            <a:off x="3520694" y="1407540"/>
            <a:ext cx="246888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4" name="rect 154"/>
          <p:cNvSpPr/>
          <p:nvPr/>
        </p:nvSpPr>
        <p:spPr>
          <a:xfrm>
            <a:off x="555015" y="1636140"/>
            <a:ext cx="5029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6" name="rect 156"/>
          <p:cNvSpPr/>
          <p:nvPr/>
        </p:nvSpPr>
        <p:spPr>
          <a:xfrm>
            <a:off x="4092194" y="1407540"/>
            <a:ext cx="13716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8" name="rect 158"/>
          <p:cNvSpPr/>
          <p:nvPr/>
        </p:nvSpPr>
        <p:spPr>
          <a:xfrm>
            <a:off x="2498089" y="1864740"/>
            <a:ext cx="146304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0" name="rect 160"/>
          <p:cNvSpPr/>
          <p:nvPr/>
        </p:nvSpPr>
        <p:spPr>
          <a:xfrm>
            <a:off x="555015" y="1178940"/>
            <a:ext cx="49149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2" name="rect 162"/>
          <p:cNvSpPr/>
          <p:nvPr/>
        </p:nvSpPr>
        <p:spPr>
          <a:xfrm>
            <a:off x="2466086" y="1407540"/>
            <a:ext cx="1143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4" name="rect 164"/>
          <p:cNvSpPr/>
          <p:nvPr/>
        </p:nvSpPr>
        <p:spPr>
          <a:xfrm>
            <a:off x="555015" y="1864740"/>
            <a:ext cx="19431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6" name="rect 166"/>
          <p:cNvSpPr/>
          <p:nvPr/>
        </p:nvSpPr>
        <p:spPr>
          <a:xfrm>
            <a:off x="2961386" y="1407540"/>
            <a:ext cx="1143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8" name="rect 168"/>
          <p:cNvSpPr/>
          <p:nvPr/>
        </p:nvSpPr>
        <p:spPr>
          <a:xfrm>
            <a:off x="2612389" y="1407540"/>
            <a:ext cx="316992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0" name="textbox 170"/>
          <p:cNvSpPr/>
          <p:nvPr/>
        </p:nvSpPr>
        <p:spPr>
          <a:xfrm>
            <a:off x="460956" y="337191"/>
            <a:ext cx="5136515" cy="1704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55"/>
              </a:lnSpc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研发背景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3980" algn="l" rtl="0" eaLnBrk="0">
              <a:lnSpc>
                <a:spcPct val="97000"/>
              </a:lnSpc>
              <a:spcBef>
                <a:spcPts val="275"/>
              </a:spcBef>
              <a:tabLst>
                <a:tab pos="165735" algn="l"/>
              </a:tabLst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定制板墙装配式绿色建筑”的技术雏形是在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2009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年由董宝财教授通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过技术交流由美国引进中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4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4615" indent="6985" algn="l" rtl="0" eaLnBrk="0">
              <a:lnSpc>
                <a:spcPct val="158000"/>
              </a:lnSpc>
              <a:spcBef>
                <a:spcPts val="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国。董教授技术团队经过多年数次改进升级，形成了具有完全自主知识产权的建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筑体系，目前该体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系已升级至第五代工艺并通过了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ICBO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BCCA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SBC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HUD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UL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等多项国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际公认的质检机构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在材料承重性、抗震性、抗拉性、抗冲击性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、耐寒、耐火、隔音绝热性等各方面的认证，除此之外，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董教授带技术团队又引进改良推出了“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定制重轻钢灌注装配式建筑”体系，达到世界先进水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平！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2" name="path 172"/>
          <p:cNvSpPr/>
          <p:nvPr/>
        </p:nvSpPr>
        <p:spPr>
          <a:xfrm>
            <a:off x="3921048" y="1407540"/>
            <a:ext cx="32003" cy="150876"/>
          </a:xfrm>
          <a:custGeom>
            <a:avLst/>
            <a:gdLst/>
            <a:ahLst/>
            <a:cxnLst/>
            <a:rect l="0" t="0" r="0" b="0"/>
            <a:pathLst>
              <a:path w="50" h="237">
                <a:moveTo>
                  <a:pt x="0" y="237"/>
                </a:moveTo>
                <a:lnTo>
                  <a:pt x="50" y="237"/>
                </a:lnTo>
                <a:lnTo>
                  <a:pt x="50" y="0"/>
                </a:lnTo>
                <a:lnTo>
                  <a:pt x="0" y="0"/>
                </a:lnTo>
                <a:lnTo>
                  <a:pt x="0" y="2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4" name="path 174"/>
          <p:cNvSpPr/>
          <p:nvPr/>
        </p:nvSpPr>
        <p:spPr>
          <a:xfrm>
            <a:off x="3773779" y="1407540"/>
            <a:ext cx="32003" cy="150876"/>
          </a:xfrm>
          <a:custGeom>
            <a:avLst/>
            <a:gdLst/>
            <a:ahLst/>
            <a:cxnLst/>
            <a:rect l="0" t="0" r="0" b="0"/>
            <a:pathLst>
              <a:path w="50" h="237">
                <a:moveTo>
                  <a:pt x="0" y="237"/>
                </a:moveTo>
                <a:lnTo>
                  <a:pt x="50" y="237"/>
                </a:lnTo>
                <a:lnTo>
                  <a:pt x="50" y="0"/>
                </a:lnTo>
                <a:lnTo>
                  <a:pt x="0" y="0"/>
                </a:lnTo>
                <a:lnTo>
                  <a:pt x="0" y="2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6" name="path 176"/>
          <p:cNvSpPr/>
          <p:nvPr/>
        </p:nvSpPr>
        <p:spPr>
          <a:xfrm>
            <a:off x="3493694" y="1407540"/>
            <a:ext cx="32003" cy="150876"/>
          </a:xfrm>
          <a:custGeom>
            <a:avLst/>
            <a:gdLst/>
            <a:ahLst/>
            <a:cxnLst/>
            <a:rect l="0" t="0" r="0" b="0"/>
            <a:pathLst>
              <a:path w="50" h="237">
                <a:moveTo>
                  <a:pt x="0" y="237"/>
                </a:moveTo>
                <a:lnTo>
                  <a:pt x="50" y="237"/>
                </a:lnTo>
                <a:lnTo>
                  <a:pt x="50" y="0"/>
                </a:lnTo>
                <a:lnTo>
                  <a:pt x="0" y="0"/>
                </a:lnTo>
                <a:lnTo>
                  <a:pt x="0" y="2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8" name="path 178"/>
          <p:cNvSpPr/>
          <p:nvPr/>
        </p:nvSpPr>
        <p:spPr>
          <a:xfrm>
            <a:off x="3347034" y="1407540"/>
            <a:ext cx="32003" cy="150876"/>
          </a:xfrm>
          <a:custGeom>
            <a:avLst/>
            <a:gdLst/>
            <a:ahLst/>
            <a:cxnLst/>
            <a:rect l="0" t="0" r="0" b="0"/>
            <a:pathLst>
              <a:path w="50" h="237">
                <a:moveTo>
                  <a:pt x="0" y="237"/>
                </a:moveTo>
                <a:lnTo>
                  <a:pt x="50" y="237"/>
                </a:lnTo>
                <a:lnTo>
                  <a:pt x="50" y="0"/>
                </a:lnTo>
                <a:lnTo>
                  <a:pt x="0" y="0"/>
                </a:lnTo>
                <a:lnTo>
                  <a:pt x="0" y="2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0" name="path 180"/>
          <p:cNvSpPr/>
          <p:nvPr/>
        </p:nvSpPr>
        <p:spPr>
          <a:xfrm>
            <a:off x="3079038" y="1407540"/>
            <a:ext cx="32004" cy="150876"/>
          </a:xfrm>
          <a:custGeom>
            <a:avLst/>
            <a:gdLst/>
            <a:ahLst/>
            <a:cxnLst/>
            <a:rect l="0" t="0" r="0" b="0"/>
            <a:pathLst>
              <a:path w="50" h="237">
                <a:moveTo>
                  <a:pt x="0" y="237"/>
                </a:moveTo>
                <a:lnTo>
                  <a:pt x="50" y="237"/>
                </a:lnTo>
                <a:lnTo>
                  <a:pt x="50" y="0"/>
                </a:lnTo>
                <a:lnTo>
                  <a:pt x="0" y="0"/>
                </a:lnTo>
                <a:lnTo>
                  <a:pt x="0" y="2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2" name="path 182"/>
          <p:cNvSpPr/>
          <p:nvPr/>
        </p:nvSpPr>
        <p:spPr>
          <a:xfrm>
            <a:off x="2932417" y="1407540"/>
            <a:ext cx="32004" cy="150876"/>
          </a:xfrm>
          <a:custGeom>
            <a:avLst/>
            <a:gdLst/>
            <a:ahLst/>
            <a:cxnLst/>
            <a:rect l="0" t="0" r="0" b="0"/>
            <a:pathLst>
              <a:path w="50" h="237">
                <a:moveTo>
                  <a:pt x="0" y="237"/>
                </a:moveTo>
                <a:lnTo>
                  <a:pt x="50" y="237"/>
                </a:lnTo>
                <a:lnTo>
                  <a:pt x="50" y="0"/>
                </a:lnTo>
                <a:lnTo>
                  <a:pt x="0" y="0"/>
                </a:lnTo>
                <a:lnTo>
                  <a:pt x="0" y="2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4" name="path 184"/>
          <p:cNvSpPr/>
          <p:nvPr/>
        </p:nvSpPr>
        <p:spPr>
          <a:xfrm>
            <a:off x="2581833" y="1407540"/>
            <a:ext cx="32004" cy="150876"/>
          </a:xfrm>
          <a:custGeom>
            <a:avLst/>
            <a:gdLst/>
            <a:ahLst/>
            <a:cxnLst/>
            <a:rect l="0" t="0" r="0" b="0"/>
            <a:pathLst>
              <a:path w="50" h="237">
                <a:moveTo>
                  <a:pt x="0" y="237"/>
                </a:moveTo>
                <a:lnTo>
                  <a:pt x="50" y="237"/>
                </a:lnTo>
                <a:lnTo>
                  <a:pt x="50" y="0"/>
                </a:lnTo>
                <a:lnTo>
                  <a:pt x="0" y="0"/>
                </a:lnTo>
                <a:lnTo>
                  <a:pt x="0" y="2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6" name="path 186"/>
          <p:cNvSpPr/>
          <p:nvPr/>
        </p:nvSpPr>
        <p:spPr>
          <a:xfrm>
            <a:off x="2434831" y="1407540"/>
            <a:ext cx="32004" cy="150876"/>
          </a:xfrm>
          <a:custGeom>
            <a:avLst/>
            <a:gdLst/>
            <a:ahLst/>
            <a:cxnLst/>
            <a:rect l="0" t="0" r="0" b="0"/>
            <a:pathLst>
              <a:path w="50" h="237">
                <a:moveTo>
                  <a:pt x="0" y="237"/>
                </a:moveTo>
                <a:lnTo>
                  <a:pt x="50" y="237"/>
                </a:lnTo>
                <a:lnTo>
                  <a:pt x="50" y="0"/>
                </a:lnTo>
                <a:lnTo>
                  <a:pt x="0" y="0"/>
                </a:lnTo>
                <a:lnTo>
                  <a:pt x="0" y="237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8" name="textbox 188"/>
          <p:cNvSpPr/>
          <p:nvPr/>
        </p:nvSpPr>
        <p:spPr>
          <a:xfrm>
            <a:off x="6796404" y="177038"/>
            <a:ext cx="2806700" cy="30670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5"/>
              </a:spcBef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定制板墙装配式绿色建筑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6492240" y="789177"/>
            <a:ext cx="3072764" cy="23939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  <a:spcBef>
                <a:spcPts val="0"/>
              </a:spcBef>
            </a:pPr>
            <a:r>
              <a:rPr sz="1400" b="1" kern="0" spc="-100" dirty="0">
                <a:solidFill>
                  <a:srgbClr val="B3AE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（聚合物钢骨架墙板</a:t>
            </a:r>
            <a:r>
              <a:rPr sz="1400" b="1" kern="0" spc="-100" dirty="0">
                <a:solidFill>
                  <a:srgbClr val="B3AE6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\</a:t>
            </a:r>
            <a:r>
              <a:rPr sz="1400" b="1" kern="0" spc="-100" dirty="0">
                <a:solidFill>
                  <a:srgbClr val="B3AE6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钢骨架模塑墙板）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92" name="picture 1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410714" y="5005323"/>
            <a:ext cx="627252" cy="557403"/>
          </a:xfrm>
          <a:prstGeom prst="rect">
            <a:avLst/>
          </a:prstGeom>
        </p:spPr>
      </p:pic>
      <p:pic>
        <p:nvPicPr>
          <p:cNvPr id="194" name="picture 1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60550" y="3422650"/>
            <a:ext cx="503936" cy="640969"/>
          </a:xfrm>
          <a:prstGeom prst="rect">
            <a:avLst/>
          </a:prstGeom>
        </p:spPr>
      </p:pic>
      <p:sp>
        <p:nvSpPr>
          <p:cNvPr id="196" name="rect 196"/>
          <p:cNvSpPr/>
          <p:nvPr/>
        </p:nvSpPr>
        <p:spPr>
          <a:xfrm>
            <a:off x="425196" y="2346959"/>
            <a:ext cx="1153668" cy="228600"/>
          </a:xfrm>
          <a:prstGeom prst="rect">
            <a:avLst/>
          </a:prstGeom>
          <a:solidFill>
            <a:srgbClr val="CCAA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98" name="table 198"/>
          <p:cNvGraphicFramePr>
            <a:graphicFrameLocks noGrp="1"/>
          </p:cNvGraphicFramePr>
          <p:nvPr/>
        </p:nvGraphicFramePr>
        <p:xfrm>
          <a:off x="418846" y="2340609"/>
          <a:ext cx="1165860" cy="253365"/>
        </p:xfrm>
        <a:graphic>
          <a:graphicData uri="http://schemas.openxmlformats.org/drawingml/2006/table">
            <a:tbl>
              <a:tblPr/>
              <a:tblGrid>
                <a:gridCol w="1165860"/>
              </a:tblGrid>
              <a:tr h="2406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63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  <a:tabLst>
                          <a:tab pos="99060" algn="l"/>
                        </a:tabLst>
                      </a:pPr>
                      <a:r>
                        <a:rPr sz="15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	</a:t>
                      </a:r>
                      <a:r>
                        <a:rPr sz="15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全世界应用</a:t>
                      </a:r>
                      <a:endParaRPr sz="15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CCA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A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A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AA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0" name="picture 2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17445" y="4208144"/>
            <a:ext cx="390144" cy="583311"/>
          </a:xfrm>
          <a:prstGeom prst="rect">
            <a:avLst/>
          </a:prstGeom>
        </p:spPr>
      </p:pic>
      <p:graphicFrame>
        <p:nvGraphicFramePr>
          <p:cNvPr id="202" name="table 202"/>
          <p:cNvGraphicFramePr>
            <a:graphicFrameLocks noGrp="1"/>
          </p:cNvGraphicFramePr>
          <p:nvPr/>
        </p:nvGraphicFramePr>
        <p:xfrm>
          <a:off x="924813" y="3610102"/>
          <a:ext cx="784859" cy="243839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784859"/>
              </a:tblGrid>
              <a:tr h="2311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255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b="1" kern="0" spc="-10" dirty="0">
                          <a:solidFill>
                            <a:srgbClr val="BC8B5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美国麻州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4" name="table 204"/>
          <p:cNvGraphicFramePr>
            <a:graphicFrameLocks noGrp="1"/>
          </p:cNvGraphicFramePr>
          <p:nvPr/>
        </p:nvGraphicFramePr>
        <p:xfrm>
          <a:off x="2933445" y="6171945"/>
          <a:ext cx="784860" cy="24384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784860"/>
              </a:tblGrid>
              <a:tr h="2311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8514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900" b="1" kern="0" spc="-10" dirty="0">
                          <a:solidFill>
                            <a:srgbClr val="BC8B5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非洲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6" name="table 206"/>
          <p:cNvGraphicFramePr>
            <a:graphicFrameLocks noGrp="1"/>
          </p:cNvGraphicFramePr>
          <p:nvPr/>
        </p:nvGraphicFramePr>
        <p:xfrm>
          <a:off x="1250950" y="6171945"/>
          <a:ext cx="784860" cy="24384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784860"/>
              </a:tblGrid>
              <a:tr h="2311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3401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900" b="1" kern="0" spc="-10" dirty="0">
                          <a:solidFill>
                            <a:srgbClr val="BC8B5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蒙古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8" name="table 208"/>
          <p:cNvGraphicFramePr>
            <a:graphicFrameLocks noGrp="1"/>
          </p:cNvGraphicFramePr>
          <p:nvPr/>
        </p:nvGraphicFramePr>
        <p:xfrm>
          <a:off x="4625085" y="5047233"/>
          <a:ext cx="784859" cy="242569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784859"/>
              </a:tblGrid>
              <a:tr h="2298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621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900" b="1" kern="0" spc="-30" dirty="0">
                          <a:solidFill>
                            <a:srgbClr val="BC8B5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巴西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0" name="table 210"/>
          <p:cNvGraphicFramePr>
            <a:graphicFrameLocks noGrp="1"/>
          </p:cNvGraphicFramePr>
          <p:nvPr/>
        </p:nvGraphicFramePr>
        <p:xfrm>
          <a:off x="652018" y="4945126"/>
          <a:ext cx="784859" cy="24257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784859"/>
              </a:tblGrid>
              <a:tr h="2298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638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900" b="1" kern="0" spc="-10" dirty="0">
                          <a:solidFill>
                            <a:srgbClr val="BC8B5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澳大利亚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12" name="textbox 212"/>
          <p:cNvSpPr/>
          <p:nvPr/>
        </p:nvSpPr>
        <p:spPr>
          <a:xfrm>
            <a:off x="9927463" y="6215138"/>
            <a:ext cx="982980" cy="1879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1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房屋基础剖面图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4" name="textbox 214"/>
          <p:cNvSpPr/>
          <p:nvPr/>
        </p:nvSpPr>
        <p:spPr>
          <a:xfrm>
            <a:off x="7116826" y="5860516"/>
            <a:ext cx="662940" cy="1879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0"/>
              </a:spcBef>
            </a:pP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U</a:t>
            </a:r>
            <a:r>
              <a:rPr sz="11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型钢板槽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16" name="table 216"/>
          <p:cNvGraphicFramePr>
            <a:graphicFrameLocks noGrp="1"/>
          </p:cNvGraphicFramePr>
          <p:nvPr/>
        </p:nvGraphicFramePr>
        <p:xfrm>
          <a:off x="3387598" y="5470905"/>
          <a:ext cx="486409" cy="242569"/>
        </p:xfrm>
        <a:graphic>
          <a:graphicData uri="http://schemas.openxmlformats.org/drawingml/2006/table">
            <a:tbl>
              <a:tblPr>
                <a:solidFill>
                  <a:srgbClr val="F1823A"/>
                </a:solidFill>
              </a:tblPr>
              <a:tblGrid>
                <a:gridCol w="486409"/>
              </a:tblGrid>
              <a:tr h="2298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5570" algn="l" rtl="0" eaLnBrk="0">
                        <a:lnSpc>
                          <a:spcPct val="88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非洲</a:t>
                      </a:r>
                      <a:endParaRPr sz="12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182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182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182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182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823A"/>
                    </a:solidFill>
                  </a:tcPr>
                </a:tc>
              </a:tr>
            </a:tbl>
          </a:graphicData>
        </a:graphic>
      </p:graphicFrame>
      <p:pic>
        <p:nvPicPr>
          <p:cNvPr id="218" name="picture 2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005071" y="5103114"/>
            <a:ext cx="249173" cy="261112"/>
          </a:xfrm>
          <a:prstGeom prst="rect">
            <a:avLst/>
          </a:prstGeom>
        </p:spPr>
      </p:pic>
      <p:sp>
        <p:nvSpPr>
          <p:cNvPr id="220" name="rect 220"/>
          <p:cNvSpPr/>
          <p:nvPr/>
        </p:nvSpPr>
        <p:spPr>
          <a:xfrm>
            <a:off x="9683623" y="4990464"/>
            <a:ext cx="408431" cy="13563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2" name="rect 222"/>
          <p:cNvSpPr/>
          <p:nvPr/>
        </p:nvSpPr>
        <p:spPr>
          <a:xfrm>
            <a:off x="7267321" y="4770120"/>
            <a:ext cx="408431" cy="13563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4" name="rect 224"/>
          <p:cNvSpPr/>
          <p:nvPr/>
        </p:nvSpPr>
        <p:spPr>
          <a:xfrm>
            <a:off x="8398891" y="4918583"/>
            <a:ext cx="408431" cy="13563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6" name="textbox 226"/>
          <p:cNvSpPr/>
          <p:nvPr/>
        </p:nvSpPr>
        <p:spPr>
          <a:xfrm>
            <a:off x="7226934" y="6127051"/>
            <a:ext cx="281940" cy="1879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100000"/>
              </a:lnSpc>
              <a:spcBef>
                <a:spcPts val="0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地基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8" name="textbox 228"/>
          <p:cNvSpPr/>
          <p:nvPr/>
        </p:nvSpPr>
        <p:spPr>
          <a:xfrm>
            <a:off x="7222490" y="5670105"/>
            <a:ext cx="281940" cy="1879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0"/>
              </a:spcBef>
            </a:pPr>
            <a:r>
              <a:rPr sz="11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螺栓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0" name="textbox 230"/>
          <p:cNvSpPr/>
          <p:nvPr/>
        </p:nvSpPr>
        <p:spPr>
          <a:xfrm>
            <a:off x="9673239" y="5007375"/>
            <a:ext cx="433069" cy="1454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800" b="1" kern="0" spc="-10" dirty="0">
                <a:solidFill>
                  <a:srgbClr val="B355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结构构件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2" name="textbox 232"/>
          <p:cNvSpPr/>
          <p:nvPr/>
        </p:nvSpPr>
        <p:spPr>
          <a:xfrm>
            <a:off x="7256735" y="4787030"/>
            <a:ext cx="433069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800" b="1" kern="0" spc="-10" dirty="0">
                <a:solidFill>
                  <a:srgbClr val="B355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基础系统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4" name="textbox 234"/>
          <p:cNvSpPr/>
          <p:nvPr/>
        </p:nvSpPr>
        <p:spPr>
          <a:xfrm>
            <a:off x="8388661" y="4935366"/>
            <a:ext cx="433069" cy="1447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800" b="1" kern="0" spc="-10" dirty="0">
                <a:solidFill>
                  <a:srgbClr val="B355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墙体系统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picture 2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728459"/>
          </a:xfrm>
          <a:prstGeom prst="rect">
            <a:avLst/>
          </a:prstGeom>
        </p:spPr>
      </p:pic>
      <p:sp>
        <p:nvSpPr>
          <p:cNvPr id="238" name="rect 238"/>
          <p:cNvSpPr/>
          <p:nvPr/>
        </p:nvSpPr>
        <p:spPr>
          <a:xfrm>
            <a:off x="632459" y="1000252"/>
            <a:ext cx="2286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0" name="rect 240"/>
          <p:cNvSpPr/>
          <p:nvPr/>
        </p:nvSpPr>
        <p:spPr>
          <a:xfrm>
            <a:off x="943355" y="1000252"/>
            <a:ext cx="5715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2" name="rect 242"/>
          <p:cNvSpPr/>
          <p:nvPr/>
        </p:nvSpPr>
        <p:spPr>
          <a:xfrm>
            <a:off x="632459" y="699008"/>
            <a:ext cx="5715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4" name="rect 244"/>
          <p:cNvSpPr/>
          <p:nvPr/>
        </p:nvSpPr>
        <p:spPr>
          <a:xfrm>
            <a:off x="640080" y="1147952"/>
            <a:ext cx="3429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6" name="rect 246"/>
          <p:cNvSpPr/>
          <p:nvPr/>
        </p:nvSpPr>
        <p:spPr>
          <a:xfrm>
            <a:off x="982980" y="1147952"/>
            <a:ext cx="2286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8" name="rect 248"/>
          <p:cNvSpPr/>
          <p:nvPr/>
        </p:nvSpPr>
        <p:spPr>
          <a:xfrm>
            <a:off x="1211580" y="1147952"/>
            <a:ext cx="457199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0" name="rect 250"/>
          <p:cNvSpPr/>
          <p:nvPr/>
        </p:nvSpPr>
        <p:spPr>
          <a:xfrm>
            <a:off x="861060" y="1000252"/>
            <a:ext cx="82296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2" name="rect 252"/>
          <p:cNvSpPr/>
          <p:nvPr/>
        </p:nvSpPr>
        <p:spPr>
          <a:xfrm>
            <a:off x="632459" y="852551"/>
            <a:ext cx="5715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4" name="rect 254"/>
          <p:cNvSpPr/>
          <p:nvPr/>
        </p:nvSpPr>
        <p:spPr>
          <a:xfrm>
            <a:off x="950976" y="1304798"/>
            <a:ext cx="5715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6" name="rect 256"/>
          <p:cNvSpPr/>
          <p:nvPr/>
        </p:nvSpPr>
        <p:spPr>
          <a:xfrm>
            <a:off x="640080" y="1304798"/>
            <a:ext cx="2286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8" name="rect 258"/>
          <p:cNvSpPr/>
          <p:nvPr/>
        </p:nvSpPr>
        <p:spPr>
          <a:xfrm>
            <a:off x="868680" y="1304798"/>
            <a:ext cx="82296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0" name="rect 260"/>
          <p:cNvSpPr/>
          <p:nvPr/>
        </p:nvSpPr>
        <p:spPr>
          <a:xfrm>
            <a:off x="636269" y="1431035"/>
            <a:ext cx="5715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2" name="rect 262"/>
          <p:cNvSpPr/>
          <p:nvPr/>
        </p:nvSpPr>
        <p:spPr>
          <a:xfrm>
            <a:off x="624840" y="1803272"/>
            <a:ext cx="342899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4" name="textbox 264"/>
          <p:cNvSpPr/>
          <p:nvPr/>
        </p:nvSpPr>
        <p:spPr>
          <a:xfrm>
            <a:off x="613511" y="1449222"/>
            <a:ext cx="607694" cy="520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495" algn="l" rtl="0" eaLnBrk="0">
              <a:lnSpc>
                <a:spcPct val="89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水泥压力板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7940" algn="l" rtl="0" eaLnBrk="0">
              <a:lnSpc>
                <a:spcPct val="88000"/>
              </a:lnSpc>
              <a:spcBef>
                <a:spcPts val="5"/>
              </a:spcBef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纤维网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320" algn="l" rtl="0" eaLnBrk="0">
              <a:lnSpc>
                <a:spcPct val="89000"/>
              </a:lnSpc>
              <a:spcBef>
                <a:spcPts val="10"/>
              </a:spcBef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抗裂砂浆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3000"/>
              </a:lnSpc>
              <a:spcBef>
                <a:spcPts val="0"/>
              </a:spcBef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腻子粉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6" name="rect 266"/>
          <p:cNvSpPr/>
          <p:nvPr/>
        </p:nvSpPr>
        <p:spPr>
          <a:xfrm>
            <a:off x="640080" y="1552321"/>
            <a:ext cx="3429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8" name="rect 268"/>
          <p:cNvSpPr/>
          <p:nvPr/>
        </p:nvSpPr>
        <p:spPr>
          <a:xfrm>
            <a:off x="632459" y="1675764"/>
            <a:ext cx="457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0" name="rect 270"/>
          <p:cNvSpPr/>
          <p:nvPr/>
        </p:nvSpPr>
        <p:spPr>
          <a:xfrm>
            <a:off x="1943100" y="2585465"/>
            <a:ext cx="457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2" name="rect 272"/>
          <p:cNvSpPr/>
          <p:nvPr/>
        </p:nvSpPr>
        <p:spPr>
          <a:xfrm>
            <a:off x="1653539" y="2721102"/>
            <a:ext cx="3429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4" name="rect 274"/>
          <p:cNvSpPr/>
          <p:nvPr/>
        </p:nvSpPr>
        <p:spPr>
          <a:xfrm>
            <a:off x="928255" y="2853309"/>
            <a:ext cx="8001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6" name="rect 276"/>
          <p:cNvSpPr/>
          <p:nvPr/>
        </p:nvSpPr>
        <p:spPr>
          <a:xfrm>
            <a:off x="819150" y="2982848"/>
            <a:ext cx="2286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8" name="rect 278"/>
          <p:cNvSpPr/>
          <p:nvPr/>
        </p:nvSpPr>
        <p:spPr>
          <a:xfrm>
            <a:off x="609600" y="4980051"/>
            <a:ext cx="3429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0" name="rect 280"/>
          <p:cNvSpPr/>
          <p:nvPr/>
        </p:nvSpPr>
        <p:spPr>
          <a:xfrm>
            <a:off x="609600" y="4323968"/>
            <a:ext cx="3429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2" name="rect 282"/>
          <p:cNvSpPr/>
          <p:nvPr/>
        </p:nvSpPr>
        <p:spPr>
          <a:xfrm>
            <a:off x="617219" y="5182996"/>
            <a:ext cx="342900" cy="15087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4" name="rect 284"/>
          <p:cNvSpPr/>
          <p:nvPr/>
        </p:nvSpPr>
        <p:spPr>
          <a:xfrm>
            <a:off x="617219" y="1949703"/>
            <a:ext cx="5715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6" name="rect 286"/>
          <p:cNvSpPr/>
          <p:nvPr/>
        </p:nvSpPr>
        <p:spPr>
          <a:xfrm>
            <a:off x="2506979" y="2470150"/>
            <a:ext cx="5715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8" name="rect 288"/>
          <p:cNvSpPr/>
          <p:nvPr/>
        </p:nvSpPr>
        <p:spPr>
          <a:xfrm>
            <a:off x="4259579" y="3100323"/>
            <a:ext cx="1138427" cy="167640"/>
          </a:xfrm>
          <a:prstGeom prst="rect">
            <a:avLst/>
          </a:prstGeom>
          <a:solidFill>
            <a:srgbClr val="CCAA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90" name="table 290"/>
          <p:cNvGraphicFramePr>
            <a:graphicFrameLocks noGrp="1"/>
          </p:cNvGraphicFramePr>
          <p:nvPr/>
        </p:nvGraphicFramePr>
        <p:xfrm>
          <a:off x="602322" y="699008"/>
          <a:ext cx="4796154" cy="4794884"/>
        </p:xfrm>
        <a:graphic>
          <a:graphicData uri="http://schemas.openxmlformats.org/drawingml/2006/table">
            <a:tbl>
              <a:tblPr/>
              <a:tblGrid>
                <a:gridCol w="1851025"/>
                <a:gridCol w="2945129"/>
              </a:tblGrid>
              <a:tr h="47948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873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内墙装饰层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31115" algn="l" rtl="0" eaLnBrk="0">
                        <a:lnSpc>
                          <a:spcPts val="1210"/>
                        </a:lnSpc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水泥压力板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36195" algn="l" rtl="0" eaLnBrk="0">
                        <a:lnSpc>
                          <a:spcPct val="89000"/>
                        </a:lnSpc>
                        <a:spcBef>
                          <a:spcPts val="200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国标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型镀锌钢板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40005" algn="l" rtl="0" eaLnBrk="0">
                        <a:lnSpc>
                          <a:spcPct val="89000"/>
                        </a:lnSpc>
                        <a:spcBef>
                          <a:spcPts val="200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高密度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EPS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耐火材料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43815" algn="l" rtl="0" eaLnBrk="0">
                        <a:lnSpc>
                          <a:spcPts val="1235"/>
                        </a:lnSpc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国标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型镀锌钢板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240" algn="l" rtl="0" eaLnBrk="0">
                        <a:lnSpc>
                          <a:spcPct val="97000"/>
                        </a:lnSpc>
                        <a:spcBef>
                          <a:spcPts val="280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外墙装饰层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52830" indent="289560" algn="l" rtl="0" eaLnBrk="0">
                        <a:lnSpc>
                          <a:spcPct val="94000"/>
                        </a:lnSpc>
                        <a:spcBef>
                          <a:spcPts val="275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地板垫层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混凝土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890" algn="l" rtl="0" eaLnBrk="0">
                        <a:lnSpc>
                          <a:spcPct val="97000"/>
                        </a:lnSpc>
                        <a:spcBef>
                          <a:spcPts val="280"/>
                        </a:spcBef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树脂瓦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700" algn="l" rtl="0" eaLnBrk="0">
                        <a:lnSpc>
                          <a:spcPct val="89000"/>
                        </a:lnSpc>
                        <a:spcBef>
                          <a:spcPts val="275"/>
                        </a:spcBef>
                      </a:pP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防水层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5875" algn="l" rtl="0" eaLnBrk="0">
                        <a:lnSpc>
                          <a:spcPts val="1600"/>
                        </a:lnSpc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水泥层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5245" algn="l" rtl="0" eaLnBrk="0">
                        <a:lnSpc>
                          <a:spcPct val="97000"/>
                        </a:lnSpc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地面装饰层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ts val="1150"/>
                        </a:lnSpc>
                        <a:spcBef>
                          <a:spcPts val="0"/>
                        </a:spcBef>
                      </a:pPr>
                      <a:r>
                        <a:rPr sz="9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房屋二层楼面剖面图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92" name="rect 292"/>
          <p:cNvSpPr/>
          <p:nvPr/>
        </p:nvSpPr>
        <p:spPr>
          <a:xfrm>
            <a:off x="9415271" y="4284726"/>
            <a:ext cx="1738883" cy="176783"/>
          </a:xfrm>
          <a:prstGeom prst="rect">
            <a:avLst/>
          </a:prstGeom>
          <a:solidFill>
            <a:srgbClr val="25566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4" name="rect 294"/>
          <p:cNvSpPr/>
          <p:nvPr/>
        </p:nvSpPr>
        <p:spPr>
          <a:xfrm>
            <a:off x="9418954" y="6099898"/>
            <a:ext cx="1738883" cy="176784"/>
          </a:xfrm>
          <a:prstGeom prst="rect">
            <a:avLst/>
          </a:prstGeom>
          <a:solidFill>
            <a:srgbClr val="25566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6" name="textbox 296"/>
          <p:cNvSpPr/>
          <p:nvPr/>
        </p:nvSpPr>
        <p:spPr>
          <a:xfrm>
            <a:off x="9405585" y="4308923"/>
            <a:ext cx="1766570" cy="1997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10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铺埋二层地板并安装二层板墙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875" algn="l" rtl="0" eaLnBrk="0">
              <a:lnSpc>
                <a:spcPts val="1225"/>
              </a:lnSpc>
              <a:spcBef>
                <a:spcPts val="0"/>
              </a:spcBef>
            </a:pPr>
            <a:r>
              <a:rPr sz="10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铺埋二层地板并安装二层板墙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548297" y="6011710"/>
            <a:ext cx="5053745" cy="323251"/>
            <a:chOff x="0" y="0"/>
            <a:chExt cx="5053745" cy="323251"/>
          </a:xfrm>
        </p:grpSpPr>
        <p:sp>
          <p:nvSpPr>
            <p:cNvPr id="298" name="path 298"/>
            <p:cNvSpPr/>
            <p:nvPr/>
          </p:nvSpPr>
          <p:spPr>
            <a:xfrm>
              <a:off x="0" y="0"/>
              <a:ext cx="4977346" cy="320040"/>
            </a:xfrm>
            <a:custGeom>
              <a:avLst/>
              <a:gdLst/>
              <a:ahLst/>
              <a:cxnLst/>
              <a:rect l="0" t="0" r="0" b="0"/>
              <a:pathLst>
                <a:path w="7838" h="504">
                  <a:moveTo>
                    <a:pt x="0" y="264"/>
                  </a:moveTo>
                  <a:lnTo>
                    <a:pt x="1991" y="264"/>
                  </a:lnTo>
                  <a:lnTo>
                    <a:pt x="1991" y="0"/>
                  </a:lnTo>
                  <a:lnTo>
                    <a:pt x="0" y="0"/>
                  </a:lnTo>
                  <a:lnTo>
                    <a:pt x="0" y="264"/>
                  </a:lnTo>
                  <a:close/>
                </a:path>
                <a:path w="7838" h="504">
                  <a:moveTo>
                    <a:pt x="1991" y="264"/>
                  </a:moveTo>
                  <a:lnTo>
                    <a:pt x="2224" y="264"/>
                  </a:lnTo>
                  <a:lnTo>
                    <a:pt x="2224" y="0"/>
                  </a:lnTo>
                  <a:lnTo>
                    <a:pt x="1991" y="0"/>
                  </a:lnTo>
                  <a:lnTo>
                    <a:pt x="1991" y="264"/>
                  </a:lnTo>
                  <a:close/>
                </a:path>
                <a:path w="7838" h="504">
                  <a:moveTo>
                    <a:pt x="2224" y="264"/>
                  </a:moveTo>
                  <a:lnTo>
                    <a:pt x="4624" y="264"/>
                  </a:lnTo>
                  <a:lnTo>
                    <a:pt x="4624" y="0"/>
                  </a:lnTo>
                  <a:lnTo>
                    <a:pt x="2224" y="0"/>
                  </a:lnTo>
                  <a:lnTo>
                    <a:pt x="2224" y="264"/>
                  </a:lnTo>
                  <a:close/>
                </a:path>
                <a:path w="7838" h="504">
                  <a:moveTo>
                    <a:pt x="4624" y="264"/>
                  </a:moveTo>
                  <a:lnTo>
                    <a:pt x="4768" y="264"/>
                  </a:lnTo>
                  <a:lnTo>
                    <a:pt x="4768" y="0"/>
                  </a:lnTo>
                  <a:lnTo>
                    <a:pt x="4624" y="0"/>
                  </a:lnTo>
                  <a:lnTo>
                    <a:pt x="4624" y="264"/>
                  </a:lnTo>
                  <a:close/>
                </a:path>
                <a:path w="7838" h="504">
                  <a:moveTo>
                    <a:pt x="4768" y="264"/>
                  </a:moveTo>
                  <a:lnTo>
                    <a:pt x="5169" y="264"/>
                  </a:lnTo>
                  <a:lnTo>
                    <a:pt x="5169" y="0"/>
                  </a:lnTo>
                  <a:lnTo>
                    <a:pt x="4768" y="0"/>
                  </a:lnTo>
                  <a:lnTo>
                    <a:pt x="4768" y="264"/>
                  </a:lnTo>
                  <a:close/>
                </a:path>
                <a:path w="7838" h="504">
                  <a:moveTo>
                    <a:pt x="5169" y="264"/>
                  </a:moveTo>
                  <a:lnTo>
                    <a:pt x="5404" y="264"/>
                  </a:lnTo>
                  <a:lnTo>
                    <a:pt x="5404" y="0"/>
                  </a:lnTo>
                  <a:lnTo>
                    <a:pt x="5169" y="0"/>
                  </a:lnTo>
                  <a:lnTo>
                    <a:pt x="5169" y="264"/>
                  </a:lnTo>
                  <a:close/>
                </a:path>
                <a:path w="7838" h="504">
                  <a:moveTo>
                    <a:pt x="5404" y="264"/>
                  </a:moveTo>
                  <a:lnTo>
                    <a:pt x="7204" y="264"/>
                  </a:lnTo>
                  <a:lnTo>
                    <a:pt x="7204" y="0"/>
                  </a:lnTo>
                  <a:lnTo>
                    <a:pt x="5404" y="0"/>
                  </a:lnTo>
                  <a:lnTo>
                    <a:pt x="5404" y="264"/>
                  </a:lnTo>
                  <a:close/>
                </a:path>
                <a:path w="7838" h="504">
                  <a:moveTo>
                    <a:pt x="7204" y="264"/>
                  </a:moveTo>
                  <a:lnTo>
                    <a:pt x="7439" y="264"/>
                  </a:lnTo>
                  <a:lnTo>
                    <a:pt x="7439" y="0"/>
                  </a:lnTo>
                  <a:lnTo>
                    <a:pt x="7204" y="0"/>
                  </a:lnTo>
                  <a:lnTo>
                    <a:pt x="7204" y="264"/>
                  </a:lnTo>
                  <a:close/>
                </a:path>
                <a:path w="7838" h="504">
                  <a:moveTo>
                    <a:pt x="7439" y="264"/>
                  </a:moveTo>
                  <a:lnTo>
                    <a:pt x="7838" y="264"/>
                  </a:lnTo>
                  <a:lnTo>
                    <a:pt x="7838" y="0"/>
                  </a:lnTo>
                  <a:lnTo>
                    <a:pt x="7439" y="0"/>
                  </a:lnTo>
                  <a:lnTo>
                    <a:pt x="7439" y="264"/>
                  </a:lnTo>
                  <a:close/>
                </a:path>
                <a:path w="7838" h="504">
                  <a:moveTo>
                    <a:pt x="0" y="504"/>
                  </a:moveTo>
                  <a:lnTo>
                    <a:pt x="2200" y="504"/>
                  </a:lnTo>
                  <a:lnTo>
                    <a:pt x="2200" y="240"/>
                  </a:lnTo>
                  <a:lnTo>
                    <a:pt x="0" y="240"/>
                  </a:lnTo>
                  <a:lnTo>
                    <a:pt x="0" y="504"/>
                  </a:lnTo>
                  <a:close/>
                </a:path>
                <a:path w="7838" h="504">
                  <a:moveTo>
                    <a:pt x="2200" y="504"/>
                  </a:moveTo>
                  <a:lnTo>
                    <a:pt x="2435" y="504"/>
                  </a:lnTo>
                  <a:lnTo>
                    <a:pt x="2435" y="240"/>
                  </a:lnTo>
                  <a:lnTo>
                    <a:pt x="2200" y="240"/>
                  </a:lnTo>
                  <a:lnTo>
                    <a:pt x="2200" y="504"/>
                  </a:lnTo>
                  <a:close/>
                </a:path>
                <a:path w="7838" h="504">
                  <a:moveTo>
                    <a:pt x="2435" y="504"/>
                  </a:moveTo>
                  <a:lnTo>
                    <a:pt x="3235" y="504"/>
                  </a:lnTo>
                  <a:lnTo>
                    <a:pt x="3235" y="240"/>
                  </a:lnTo>
                  <a:lnTo>
                    <a:pt x="2435" y="240"/>
                  </a:lnTo>
                  <a:lnTo>
                    <a:pt x="2435" y="504"/>
                  </a:lnTo>
                  <a:close/>
                </a:path>
                <a:path w="7838" h="504">
                  <a:moveTo>
                    <a:pt x="3235" y="504"/>
                  </a:moveTo>
                  <a:lnTo>
                    <a:pt x="3470" y="504"/>
                  </a:lnTo>
                  <a:lnTo>
                    <a:pt x="3470" y="240"/>
                  </a:lnTo>
                  <a:lnTo>
                    <a:pt x="3235" y="240"/>
                  </a:lnTo>
                  <a:lnTo>
                    <a:pt x="3235" y="504"/>
                  </a:lnTo>
                  <a:close/>
                </a:path>
                <a:path w="7838" h="504">
                  <a:moveTo>
                    <a:pt x="3470" y="504"/>
                  </a:moveTo>
                  <a:lnTo>
                    <a:pt x="6669" y="504"/>
                  </a:lnTo>
                  <a:lnTo>
                    <a:pt x="6669" y="240"/>
                  </a:lnTo>
                  <a:lnTo>
                    <a:pt x="3470" y="240"/>
                  </a:lnTo>
                  <a:lnTo>
                    <a:pt x="3470" y="504"/>
                  </a:lnTo>
                  <a:close/>
                </a:path>
                <a:path w="7838" h="504">
                  <a:moveTo>
                    <a:pt x="6669" y="504"/>
                  </a:moveTo>
                  <a:lnTo>
                    <a:pt x="6890" y="504"/>
                  </a:lnTo>
                  <a:lnTo>
                    <a:pt x="6890" y="240"/>
                  </a:lnTo>
                  <a:lnTo>
                    <a:pt x="6669" y="240"/>
                  </a:lnTo>
                  <a:lnTo>
                    <a:pt x="6669" y="504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00" name="textbox 300"/>
            <p:cNvSpPr/>
            <p:nvPr/>
          </p:nvSpPr>
          <p:spPr>
            <a:xfrm>
              <a:off x="-12700" y="-12700"/>
              <a:ext cx="5079365" cy="3568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" indent="-1270" algn="l" rtl="0" eaLnBrk="0">
                <a:lnSpc>
                  <a:spcPct val="108000"/>
                </a:lnSpc>
                <a:spcBef>
                  <a:spcPts val="5"/>
                </a:spcBef>
              </a:pPr>
              <a:r>
                <a:rPr sz="900" kern="0" spc="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根据建筑数据预制板材</a:t>
              </a:r>
              <a:r>
                <a:rPr sz="900" kern="0" spc="9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&gt;&gt;</a:t>
              </a:r>
              <a:r>
                <a:rPr sz="900" kern="0" spc="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开挖</a:t>
              </a:r>
              <a:r>
                <a:rPr sz="900" kern="0" spc="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地基、预埋锚栓、安装</a:t>
              </a:r>
              <a:r>
                <a:rPr sz="9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</a:t>
              </a:r>
              <a:r>
                <a:rPr sz="900" kern="0" spc="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型钢</a:t>
              </a:r>
              <a:r>
                <a:rPr sz="9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&gt;&gt;</a:t>
              </a:r>
              <a:r>
                <a:rPr sz="900" kern="0" spc="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安装一层墙板并固定</a:t>
              </a:r>
              <a:r>
                <a:rPr sz="900" kern="0" spc="8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&gt;&gt;</a:t>
              </a:r>
              <a:r>
                <a:rPr sz="900" kern="0" spc="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铺埋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sz="900" kern="0" spc="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二层地板并安装二层板墙</a:t>
              </a:r>
              <a:r>
                <a:rPr sz="9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&gt;&gt;</a:t>
              </a:r>
              <a:r>
                <a:rPr sz="900" kern="0" spc="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吊装房屋</a:t>
              </a:r>
              <a:r>
                <a:rPr sz="9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&gt;&gt;</a:t>
              </a:r>
              <a:r>
                <a:rPr sz="900" kern="0" spc="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立面装饰（普通民用房屋施工周期约</a:t>
              </a:r>
              <a:r>
                <a:rPr sz="900" kern="0" spc="7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30</a:t>
              </a:r>
              <a:r>
                <a:rPr sz="900" kern="0" spc="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天即可</a:t>
              </a:r>
              <a:r>
                <a:rPr sz="900" kern="0" spc="6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完成）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02" name="textbox 302"/>
          <p:cNvSpPr/>
          <p:nvPr/>
        </p:nvSpPr>
        <p:spPr>
          <a:xfrm>
            <a:off x="9415271" y="2469641"/>
            <a:ext cx="1971039" cy="179704"/>
          </a:xfrm>
          <a:prstGeom prst="rect">
            <a:avLst/>
          </a:prstGeom>
          <a:solidFill>
            <a:srgbClr val="25566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0"/>
              </a:lnSpc>
              <a:spcBef>
                <a:spcPts val="0"/>
              </a:spcBef>
            </a:pPr>
            <a:r>
              <a:rPr sz="10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开挖地基、预埋锚栓、安装</a:t>
            </a:r>
            <a:r>
              <a:rPr sz="10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</a:t>
            </a:r>
            <a:r>
              <a:rPr sz="10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型钢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4" name="textbox 304"/>
          <p:cNvSpPr/>
          <p:nvPr/>
        </p:nvSpPr>
        <p:spPr>
          <a:xfrm>
            <a:off x="6482714" y="62610"/>
            <a:ext cx="915669" cy="30670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建造流程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6" name="rect 306"/>
          <p:cNvSpPr/>
          <p:nvPr/>
        </p:nvSpPr>
        <p:spPr>
          <a:xfrm>
            <a:off x="6832854" y="2099944"/>
            <a:ext cx="1338071" cy="176784"/>
          </a:xfrm>
          <a:prstGeom prst="rect">
            <a:avLst/>
          </a:prstGeom>
          <a:solidFill>
            <a:srgbClr val="80808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8" name="textbox 308"/>
          <p:cNvSpPr/>
          <p:nvPr/>
        </p:nvSpPr>
        <p:spPr>
          <a:xfrm>
            <a:off x="815174" y="2872130"/>
            <a:ext cx="926464" cy="288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01600" algn="l" rtl="0" eaLnBrk="0">
              <a:lnSpc>
                <a:spcPct val="96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钢筋桁架楼承板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吊顶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0" name="textbox 310"/>
          <p:cNvSpPr/>
          <p:nvPr/>
        </p:nvSpPr>
        <p:spPr>
          <a:xfrm>
            <a:off x="6832854" y="3919346"/>
            <a:ext cx="1207135" cy="180339"/>
          </a:xfrm>
          <a:prstGeom prst="rect">
            <a:avLst/>
          </a:prstGeom>
          <a:solidFill>
            <a:srgbClr val="25566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5"/>
              </a:lnSpc>
            </a:pPr>
            <a:r>
              <a:rPr sz="10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安装一层墙板并固定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2" name="textbox 312"/>
          <p:cNvSpPr/>
          <p:nvPr/>
        </p:nvSpPr>
        <p:spPr>
          <a:xfrm>
            <a:off x="6822778" y="2123888"/>
            <a:ext cx="1362075" cy="180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0"/>
              </a:lnSpc>
            </a:pPr>
            <a:r>
              <a:rPr sz="10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根据建筑数据预制板材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4414011" y="4756530"/>
            <a:ext cx="886460" cy="170814"/>
          </a:xfrm>
          <a:prstGeom prst="rect">
            <a:avLst/>
          </a:prstGeom>
          <a:solidFill>
            <a:srgbClr val="CCAA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150"/>
              </a:lnSpc>
              <a:spcBef>
                <a:spcPts val="0"/>
              </a:spcBef>
            </a:pPr>
            <a:r>
              <a:rPr sz="9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房屋屋顶剖面图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6" name="textbox 316"/>
          <p:cNvSpPr/>
          <p:nvPr/>
        </p:nvSpPr>
        <p:spPr>
          <a:xfrm>
            <a:off x="4414011" y="1212596"/>
            <a:ext cx="886460" cy="170179"/>
          </a:xfrm>
          <a:prstGeom prst="rect">
            <a:avLst/>
          </a:prstGeom>
          <a:solidFill>
            <a:srgbClr val="CCAA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150"/>
              </a:lnSpc>
              <a:spcBef>
                <a:spcPts val="0"/>
              </a:spcBef>
            </a:pPr>
            <a:r>
              <a:rPr sz="9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房屋墙体剖面图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8" name="textbox 318"/>
          <p:cNvSpPr/>
          <p:nvPr/>
        </p:nvSpPr>
        <p:spPr>
          <a:xfrm>
            <a:off x="6790563" y="5730201"/>
            <a:ext cx="537844" cy="180339"/>
          </a:xfrm>
          <a:prstGeom prst="rect">
            <a:avLst/>
          </a:prstGeom>
          <a:solidFill>
            <a:srgbClr val="25566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5"/>
              </a:lnSpc>
              <a:spcBef>
                <a:spcPts val="0"/>
              </a:spcBef>
            </a:pPr>
            <a:r>
              <a:rPr sz="10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吊装房屋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0" name="textbox 320"/>
          <p:cNvSpPr/>
          <p:nvPr/>
        </p:nvSpPr>
        <p:spPr>
          <a:xfrm>
            <a:off x="602322" y="5340350"/>
            <a:ext cx="603884" cy="15367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定制板材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2" name="textbox 322"/>
          <p:cNvSpPr/>
          <p:nvPr/>
        </p:nvSpPr>
        <p:spPr>
          <a:xfrm>
            <a:off x="610641" y="4565650"/>
            <a:ext cx="457834" cy="15367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0"/>
              </a:spcBef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轻钢龙骨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picture 3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728459"/>
          </a:xfrm>
          <a:prstGeom prst="rect">
            <a:avLst/>
          </a:prstGeom>
        </p:spPr>
      </p:pic>
      <p:graphicFrame>
        <p:nvGraphicFramePr>
          <p:cNvPr id="326" name="table 326"/>
          <p:cNvGraphicFramePr>
            <a:graphicFrameLocks noGrp="1"/>
          </p:cNvGraphicFramePr>
          <p:nvPr/>
        </p:nvGraphicFramePr>
        <p:xfrm>
          <a:off x="8220202" y="4391914"/>
          <a:ext cx="3545205" cy="198755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3545205"/>
              </a:tblGrid>
              <a:tr h="19748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sz="7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7170" indent="-163830" algn="l" rtl="0" eaLnBrk="0">
                        <a:lnSpc>
                          <a:spcPct val="124000"/>
                        </a:lnSpc>
                        <a:spcBef>
                          <a:spcPts val="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Wingdings" panose="05000000000000000000"/>
                          <a:ea typeface="Wingdings" panose="05000000000000000000"/>
                          <a:cs typeface="Wingdings" panose="05000000000000000000"/>
                        </a:rPr>
                        <a:t>l</a:t>
                      </a:r>
                      <a:r>
                        <a:rPr sz="900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Wingdings" panose="05000000000000000000"/>
                          <a:ea typeface="Wingdings" panose="05000000000000000000"/>
                          <a:cs typeface="Wingdings" panose="05000000000000000000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选择达到轻质灌浆墙系统技术中对厚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度、质量要求的优质镀锌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钢材特殊设计，增加龙骨的强度和同浆料的附着力；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17170" indent="-163830" algn="l" rtl="0" eaLnBrk="0">
                        <a:lnSpc>
                          <a:spcPct val="133000"/>
                        </a:lnSpc>
                        <a:spcBef>
                          <a:spcPts val="55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Wingdings" panose="05000000000000000000"/>
                          <a:ea typeface="Wingdings" panose="05000000000000000000"/>
                          <a:cs typeface="Wingdings" panose="05000000000000000000"/>
                        </a:rPr>
                        <a:t>l</a:t>
                      </a:r>
                      <a:r>
                        <a:rPr sz="900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Wingdings" panose="05000000000000000000"/>
                          <a:ea typeface="Wingdings" panose="05000000000000000000"/>
                          <a:cs typeface="Wingdings" panose="05000000000000000000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特殊技术、质量要求、能有效保证自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攻螺钉的紧固能力，不会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产生因长期使用致使螺钉自行脱出，保证面板与墙体的有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效连        </a:t>
                      </a:r>
                      <a:r>
                        <a:rPr sz="9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接；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17805" indent="-164465" algn="l" rtl="0" eaLnBrk="0">
                        <a:lnSpc>
                          <a:spcPct val="124000"/>
                        </a:lnSpc>
                        <a:spcBef>
                          <a:spcPts val="56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Wingdings" panose="05000000000000000000"/>
                          <a:ea typeface="Wingdings" panose="05000000000000000000"/>
                          <a:cs typeface="Wingdings" panose="05000000000000000000"/>
                        </a:rPr>
                        <a:t>l</a:t>
                      </a:r>
                      <a:r>
                        <a:rPr sz="900" kern="0" spc="-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Wingdings" panose="05000000000000000000"/>
                          <a:ea typeface="Wingdings" panose="05000000000000000000"/>
                          <a:cs typeface="Wingdings" panose="05000000000000000000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根据工程项目实际情况可对龙骨定尺生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产，降低材料损耗，提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</a:t>
                      </a:r>
                      <a:r>
                        <a:rPr sz="9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高工作效率；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15900" indent="-162560" algn="l" rtl="0" eaLnBrk="0">
                        <a:lnSpc>
                          <a:spcPct val="12400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Wingdings" panose="05000000000000000000"/>
                          <a:ea typeface="Wingdings" panose="05000000000000000000"/>
                          <a:cs typeface="Wingdings" panose="05000000000000000000"/>
                        </a:rPr>
                        <a:t>l</a:t>
                      </a:r>
                      <a:r>
                        <a:rPr sz="900" kern="0" spc="-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Wingdings" panose="05000000000000000000"/>
                          <a:ea typeface="Wingdings" panose="05000000000000000000"/>
                          <a:cs typeface="Wingdings" panose="05000000000000000000"/>
                        </a:rPr>
                        <a:t> 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根据工程需要对龙骨进行合理设计，减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少其他配套工种的施工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难度，提高其他工种施工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进度。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8" name="rect 328"/>
          <p:cNvSpPr/>
          <p:nvPr/>
        </p:nvSpPr>
        <p:spPr>
          <a:xfrm>
            <a:off x="6707123" y="945260"/>
            <a:ext cx="5029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0" name="rect 330"/>
          <p:cNvSpPr/>
          <p:nvPr/>
        </p:nvSpPr>
        <p:spPr>
          <a:xfrm>
            <a:off x="6707123" y="1973960"/>
            <a:ext cx="34290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2" name="rect 332"/>
          <p:cNvSpPr/>
          <p:nvPr/>
        </p:nvSpPr>
        <p:spPr>
          <a:xfrm>
            <a:off x="6707123" y="1151001"/>
            <a:ext cx="3886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4" name="rect 334"/>
          <p:cNvSpPr/>
          <p:nvPr/>
        </p:nvSpPr>
        <p:spPr>
          <a:xfrm>
            <a:off x="6707123" y="1562480"/>
            <a:ext cx="1143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6" name="rect 336"/>
          <p:cNvSpPr/>
          <p:nvPr/>
        </p:nvSpPr>
        <p:spPr>
          <a:xfrm>
            <a:off x="6966204" y="1562480"/>
            <a:ext cx="17145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8" name="rect 338"/>
          <p:cNvSpPr/>
          <p:nvPr/>
        </p:nvSpPr>
        <p:spPr>
          <a:xfrm>
            <a:off x="6821423" y="1562480"/>
            <a:ext cx="14478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0" name="rect 340"/>
          <p:cNvSpPr/>
          <p:nvPr/>
        </p:nvSpPr>
        <p:spPr>
          <a:xfrm>
            <a:off x="6707123" y="1356740"/>
            <a:ext cx="5029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2" name="rect 342"/>
          <p:cNvSpPr/>
          <p:nvPr/>
        </p:nvSpPr>
        <p:spPr>
          <a:xfrm>
            <a:off x="6707123" y="1768221"/>
            <a:ext cx="5029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4" name="textbox 344"/>
          <p:cNvSpPr/>
          <p:nvPr/>
        </p:nvSpPr>
        <p:spPr>
          <a:xfrm>
            <a:off x="6694423" y="963447"/>
            <a:ext cx="5055870" cy="1184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115" rIns="0" bIns="0"/>
          <a:lstStyle/>
          <a:p>
            <a:pPr marL="14605" algn="l" rtl="0" eaLnBrk="0">
              <a:lnSpc>
                <a:spcPct val="128000"/>
              </a:lnSpc>
              <a:spcBef>
                <a:spcPts val="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把设计好的房屋结构数据输入到电脑，全部骨架及构件在工厂加工成型并编号，到施工现场进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行迅速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组装，三发泡轻质混凝土浆料现场灌注墙体及屋顶部分而形成新型建筑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模式；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3175" algn="l" rtl="0" eaLnBrk="0">
              <a:lnSpc>
                <a:spcPct val="138000"/>
              </a:lnSpc>
              <a:spcBef>
                <a:spcPts val="240"/>
              </a:spcBef>
              <a:tabLst>
                <a:tab pos="85725" algn="l"/>
              </a:tabLst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生产材料主要是重钢（轻钢）框架及龙骨，墙体外围封金属扩张网或水泥纤维板，三发泡轻质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混凝土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A2</a:t>
            </a: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级防火）现场灌注而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形成的建筑；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4605" algn="l" rtl="0" eaLnBrk="0">
              <a:lnSpc>
                <a:spcPct val="138000"/>
              </a:lnSpc>
              <a:spcBef>
                <a:spcPts val="26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重、轻钢做为主体结构，组装过程采用栓接工艺，三发泡混凝土（发泡水泥、发泡聚苯乙烯、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发泡粘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合剂）作为墙体填充。坚固耐用、保温隔热、绿色环保、节能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高效。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6" name="path 346"/>
          <p:cNvSpPr/>
          <p:nvPr/>
        </p:nvSpPr>
        <p:spPr>
          <a:xfrm>
            <a:off x="2307589" y="5536831"/>
            <a:ext cx="3431667" cy="838123"/>
          </a:xfrm>
          <a:custGeom>
            <a:avLst/>
            <a:gdLst/>
            <a:ahLst/>
            <a:cxnLst/>
            <a:rect l="0" t="0" r="0" b="0"/>
            <a:pathLst>
              <a:path w="5404" h="1319">
                <a:moveTo>
                  <a:pt x="0" y="237"/>
                </a:moveTo>
                <a:lnTo>
                  <a:pt x="2160" y="237"/>
                </a:lnTo>
                <a:lnTo>
                  <a:pt x="2160" y="0"/>
                </a:lnTo>
                <a:lnTo>
                  <a:pt x="0" y="0"/>
                </a:lnTo>
                <a:lnTo>
                  <a:pt x="0" y="237"/>
                </a:lnTo>
                <a:close/>
              </a:path>
              <a:path w="5404" h="1319">
                <a:moveTo>
                  <a:pt x="2160" y="237"/>
                </a:moveTo>
                <a:lnTo>
                  <a:pt x="2270" y="237"/>
                </a:lnTo>
                <a:lnTo>
                  <a:pt x="2270" y="0"/>
                </a:lnTo>
                <a:lnTo>
                  <a:pt x="2160" y="0"/>
                </a:lnTo>
                <a:lnTo>
                  <a:pt x="2160" y="237"/>
                </a:lnTo>
                <a:close/>
              </a:path>
              <a:path w="5404" h="1319">
                <a:moveTo>
                  <a:pt x="0" y="453"/>
                </a:moveTo>
                <a:lnTo>
                  <a:pt x="360" y="453"/>
                </a:lnTo>
                <a:lnTo>
                  <a:pt x="360" y="215"/>
                </a:lnTo>
                <a:lnTo>
                  <a:pt x="0" y="215"/>
                </a:lnTo>
                <a:lnTo>
                  <a:pt x="0" y="453"/>
                </a:lnTo>
                <a:close/>
              </a:path>
              <a:path w="5404" h="1319">
                <a:moveTo>
                  <a:pt x="360" y="453"/>
                </a:moveTo>
                <a:lnTo>
                  <a:pt x="470" y="453"/>
                </a:lnTo>
                <a:lnTo>
                  <a:pt x="470" y="215"/>
                </a:lnTo>
                <a:lnTo>
                  <a:pt x="360" y="215"/>
                </a:lnTo>
                <a:lnTo>
                  <a:pt x="360" y="453"/>
                </a:lnTo>
                <a:close/>
              </a:path>
              <a:path w="5404" h="1319">
                <a:moveTo>
                  <a:pt x="470" y="453"/>
                </a:moveTo>
                <a:lnTo>
                  <a:pt x="2450" y="453"/>
                </a:lnTo>
                <a:lnTo>
                  <a:pt x="2450" y="215"/>
                </a:lnTo>
                <a:lnTo>
                  <a:pt x="470" y="215"/>
                </a:lnTo>
                <a:lnTo>
                  <a:pt x="470" y="453"/>
                </a:lnTo>
                <a:close/>
              </a:path>
              <a:path w="5404" h="1319">
                <a:moveTo>
                  <a:pt x="0" y="669"/>
                </a:moveTo>
                <a:lnTo>
                  <a:pt x="1620" y="669"/>
                </a:lnTo>
                <a:lnTo>
                  <a:pt x="1620" y="431"/>
                </a:lnTo>
                <a:lnTo>
                  <a:pt x="0" y="431"/>
                </a:lnTo>
                <a:lnTo>
                  <a:pt x="0" y="669"/>
                </a:lnTo>
                <a:close/>
              </a:path>
              <a:path w="5404" h="1319">
                <a:moveTo>
                  <a:pt x="1620" y="669"/>
                </a:moveTo>
                <a:lnTo>
                  <a:pt x="2119" y="669"/>
                </a:lnTo>
                <a:lnTo>
                  <a:pt x="2119" y="431"/>
                </a:lnTo>
                <a:lnTo>
                  <a:pt x="1620" y="431"/>
                </a:lnTo>
                <a:lnTo>
                  <a:pt x="1620" y="669"/>
                </a:lnTo>
                <a:close/>
              </a:path>
              <a:path w="5404" h="1319">
                <a:moveTo>
                  <a:pt x="2119" y="669"/>
                </a:moveTo>
                <a:lnTo>
                  <a:pt x="2656" y="669"/>
                </a:lnTo>
                <a:lnTo>
                  <a:pt x="2656" y="431"/>
                </a:lnTo>
                <a:lnTo>
                  <a:pt x="2119" y="431"/>
                </a:lnTo>
                <a:lnTo>
                  <a:pt x="2119" y="669"/>
                </a:lnTo>
                <a:close/>
              </a:path>
              <a:path w="5404" h="1319">
                <a:moveTo>
                  <a:pt x="0" y="885"/>
                </a:moveTo>
                <a:lnTo>
                  <a:pt x="252" y="885"/>
                </a:lnTo>
                <a:lnTo>
                  <a:pt x="252" y="648"/>
                </a:lnTo>
                <a:lnTo>
                  <a:pt x="0" y="648"/>
                </a:lnTo>
                <a:lnTo>
                  <a:pt x="0" y="885"/>
                </a:lnTo>
                <a:close/>
              </a:path>
              <a:path w="5404" h="1319">
                <a:moveTo>
                  <a:pt x="252" y="885"/>
                </a:moveTo>
                <a:lnTo>
                  <a:pt x="1871" y="885"/>
                </a:lnTo>
                <a:lnTo>
                  <a:pt x="1871" y="648"/>
                </a:lnTo>
                <a:lnTo>
                  <a:pt x="252" y="648"/>
                </a:lnTo>
                <a:lnTo>
                  <a:pt x="252" y="885"/>
                </a:lnTo>
                <a:close/>
              </a:path>
              <a:path w="5404" h="1319">
                <a:moveTo>
                  <a:pt x="1871" y="885"/>
                </a:moveTo>
                <a:lnTo>
                  <a:pt x="2260" y="885"/>
                </a:lnTo>
                <a:lnTo>
                  <a:pt x="2260" y="648"/>
                </a:lnTo>
                <a:lnTo>
                  <a:pt x="1871" y="648"/>
                </a:lnTo>
                <a:lnTo>
                  <a:pt x="1871" y="885"/>
                </a:lnTo>
                <a:close/>
              </a:path>
              <a:path w="5404" h="1319">
                <a:moveTo>
                  <a:pt x="2260" y="885"/>
                </a:moveTo>
                <a:lnTo>
                  <a:pt x="2440" y="885"/>
                </a:lnTo>
                <a:lnTo>
                  <a:pt x="2440" y="648"/>
                </a:lnTo>
                <a:lnTo>
                  <a:pt x="2260" y="648"/>
                </a:lnTo>
                <a:lnTo>
                  <a:pt x="2260" y="885"/>
                </a:lnTo>
                <a:close/>
              </a:path>
              <a:path w="5404" h="1319">
                <a:moveTo>
                  <a:pt x="0" y="1101"/>
                </a:moveTo>
                <a:lnTo>
                  <a:pt x="2340" y="1101"/>
                </a:lnTo>
                <a:lnTo>
                  <a:pt x="2340" y="863"/>
                </a:lnTo>
                <a:lnTo>
                  <a:pt x="0" y="863"/>
                </a:lnTo>
                <a:lnTo>
                  <a:pt x="0" y="1101"/>
                </a:lnTo>
                <a:close/>
              </a:path>
              <a:path w="5404" h="1319">
                <a:moveTo>
                  <a:pt x="0" y="1317"/>
                </a:moveTo>
                <a:lnTo>
                  <a:pt x="1800" y="1317"/>
                </a:lnTo>
                <a:lnTo>
                  <a:pt x="1800" y="1080"/>
                </a:lnTo>
                <a:lnTo>
                  <a:pt x="0" y="1080"/>
                </a:lnTo>
                <a:lnTo>
                  <a:pt x="0" y="1317"/>
                </a:lnTo>
                <a:close/>
              </a:path>
              <a:path w="5404" h="1319">
                <a:moveTo>
                  <a:pt x="2675" y="239"/>
                </a:moveTo>
                <a:lnTo>
                  <a:pt x="5195" y="239"/>
                </a:lnTo>
                <a:lnTo>
                  <a:pt x="5195" y="2"/>
                </a:lnTo>
                <a:lnTo>
                  <a:pt x="2675" y="2"/>
                </a:lnTo>
                <a:lnTo>
                  <a:pt x="2675" y="239"/>
                </a:lnTo>
                <a:close/>
              </a:path>
              <a:path w="5404" h="1319">
                <a:moveTo>
                  <a:pt x="2675" y="455"/>
                </a:moveTo>
                <a:lnTo>
                  <a:pt x="5195" y="455"/>
                </a:lnTo>
                <a:lnTo>
                  <a:pt x="5195" y="218"/>
                </a:lnTo>
                <a:lnTo>
                  <a:pt x="2675" y="218"/>
                </a:lnTo>
                <a:lnTo>
                  <a:pt x="2675" y="455"/>
                </a:lnTo>
                <a:close/>
              </a:path>
              <a:path w="5404" h="1319">
                <a:moveTo>
                  <a:pt x="2675" y="671"/>
                </a:moveTo>
                <a:lnTo>
                  <a:pt x="3575" y="671"/>
                </a:lnTo>
                <a:lnTo>
                  <a:pt x="3575" y="434"/>
                </a:lnTo>
                <a:lnTo>
                  <a:pt x="2675" y="434"/>
                </a:lnTo>
                <a:lnTo>
                  <a:pt x="2675" y="671"/>
                </a:lnTo>
                <a:close/>
              </a:path>
              <a:path w="5404" h="1319">
                <a:moveTo>
                  <a:pt x="3575" y="671"/>
                </a:moveTo>
                <a:lnTo>
                  <a:pt x="3796" y="671"/>
                </a:lnTo>
                <a:lnTo>
                  <a:pt x="3796" y="434"/>
                </a:lnTo>
                <a:lnTo>
                  <a:pt x="3575" y="434"/>
                </a:lnTo>
                <a:lnTo>
                  <a:pt x="3575" y="671"/>
                </a:lnTo>
                <a:close/>
              </a:path>
              <a:path w="5404" h="1319">
                <a:moveTo>
                  <a:pt x="3796" y="671"/>
                </a:moveTo>
                <a:lnTo>
                  <a:pt x="5236" y="671"/>
                </a:lnTo>
                <a:lnTo>
                  <a:pt x="5236" y="434"/>
                </a:lnTo>
                <a:lnTo>
                  <a:pt x="3796" y="434"/>
                </a:lnTo>
                <a:lnTo>
                  <a:pt x="3796" y="671"/>
                </a:lnTo>
                <a:close/>
              </a:path>
              <a:path w="5404" h="1319">
                <a:moveTo>
                  <a:pt x="2675" y="887"/>
                </a:moveTo>
                <a:lnTo>
                  <a:pt x="3575" y="887"/>
                </a:lnTo>
                <a:lnTo>
                  <a:pt x="3575" y="650"/>
                </a:lnTo>
                <a:lnTo>
                  <a:pt x="2675" y="650"/>
                </a:lnTo>
                <a:lnTo>
                  <a:pt x="2675" y="887"/>
                </a:lnTo>
                <a:close/>
              </a:path>
              <a:path w="5404" h="1319">
                <a:moveTo>
                  <a:pt x="3575" y="887"/>
                </a:moveTo>
                <a:lnTo>
                  <a:pt x="3796" y="887"/>
                </a:lnTo>
                <a:lnTo>
                  <a:pt x="3796" y="650"/>
                </a:lnTo>
                <a:lnTo>
                  <a:pt x="3575" y="650"/>
                </a:lnTo>
                <a:lnTo>
                  <a:pt x="3575" y="887"/>
                </a:lnTo>
                <a:close/>
              </a:path>
              <a:path w="5404" h="1319">
                <a:moveTo>
                  <a:pt x="3796" y="887"/>
                </a:moveTo>
                <a:lnTo>
                  <a:pt x="5236" y="887"/>
                </a:lnTo>
                <a:lnTo>
                  <a:pt x="5236" y="650"/>
                </a:lnTo>
                <a:lnTo>
                  <a:pt x="3796" y="650"/>
                </a:lnTo>
                <a:lnTo>
                  <a:pt x="3796" y="887"/>
                </a:lnTo>
                <a:close/>
              </a:path>
              <a:path w="5404" h="1319">
                <a:moveTo>
                  <a:pt x="2675" y="1103"/>
                </a:moveTo>
                <a:lnTo>
                  <a:pt x="5195" y="1103"/>
                </a:lnTo>
                <a:lnTo>
                  <a:pt x="5195" y="866"/>
                </a:lnTo>
                <a:lnTo>
                  <a:pt x="2675" y="866"/>
                </a:lnTo>
                <a:lnTo>
                  <a:pt x="2675" y="1103"/>
                </a:lnTo>
                <a:close/>
              </a:path>
              <a:path w="5404" h="1319">
                <a:moveTo>
                  <a:pt x="2675" y="1319"/>
                </a:moveTo>
                <a:lnTo>
                  <a:pt x="4835" y="1319"/>
                </a:lnTo>
                <a:lnTo>
                  <a:pt x="4835" y="1082"/>
                </a:lnTo>
                <a:lnTo>
                  <a:pt x="2675" y="1082"/>
                </a:lnTo>
                <a:lnTo>
                  <a:pt x="2675" y="1319"/>
                </a:lnTo>
                <a:close/>
              </a:path>
              <a:path w="5404" h="1319">
                <a:moveTo>
                  <a:pt x="5224" y="1319"/>
                </a:moveTo>
                <a:lnTo>
                  <a:pt x="5404" y="1319"/>
                </a:lnTo>
                <a:lnTo>
                  <a:pt x="5404" y="1082"/>
                </a:lnTo>
                <a:lnTo>
                  <a:pt x="5224" y="1082"/>
                </a:lnTo>
                <a:lnTo>
                  <a:pt x="5224" y="131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48" name="table 348"/>
          <p:cNvGraphicFramePr>
            <a:graphicFrameLocks noGrp="1"/>
          </p:cNvGraphicFramePr>
          <p:nvPr/>
        </p:nvGraphicFramePr>
        <p:xfrm>
          <a:off x="2309342" y="5568848"/>
          <a:ext cx="3352800" cy="808990"/>
        </p:xfrm>
        <a:graphic>
          <a:graphicData uri="http://schemas.openxmlformats.org/drawingml/2006/table">
            <a:tbl>
              <a:tblPr/>
              <a:tblGrid>
                <a:gridCol w="1653539"/>
                <a:gridCol w="1699260"/>
              </a:tblGrid>
              <a:tr h="8089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99000"/>
                        </a:lnSpc>
                      </a:pP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所有材料全部为绿色建材，0甲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醛、0排放，房屋建成可即时入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住。房屋建构材料可100%回收，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3D板材重复使用率可达80%。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ct val="92000"/>
                        </a:lnSpc>
                        <a:spcBef>
                          <a:spcPts val="45"/>
                        </a:spcBef>
                      </a:pP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节省大量能源资源，减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轻传统     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建筑来及及扬尘污染；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9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085" algn="l" rtl="0" eaLnBrk="0">
                        <a:lnSpc>
                          <a:spcPct val="97000"/>
                        </a:lnSpc>
                      </a:pPr>
                      <a:r>
                        <a:rPr sz="9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综合能耗是传统建筑的五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分之一</a:t>
                      </a:r>
                      <a:r>
                        <a:rPr sz="9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至十分之一。冬季不供暖，室内</a:t>
                      </a:r>
                      <a:r>
                        <a:rPr sz="9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9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温度不低于14度；夏季不制冷，</a:t>
                      </a:r>
                      <a:r>
                        <a:rPr sz="9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9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室内不高于28度，且室内温度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达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9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到后可长时间保持恒温状</a:t>
                      </a:r>
                      <a:r>
                        <a:rPr sz="9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态。每</a:t>
                      </a:r>
                      <a:r>
                        <a:rPr sz="9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900" b="1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年可节省制冷供暖费用高达71%。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50" name="textbox 350"/>
          <p:cNvSpPr/>
          <p:nvPr/>
        </p:nvSpPr>
        <p:spPr>
          <a:xfrm>
            <a:off x="6473190" y="25654"/>
            <a:ext cx="4178934" cy="30670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  <a:spcBef>
                <a:spcPts val="5"/>
              </a:spcBef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定制重轻钢灌注式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（轻质灌浆墙）系统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4081398" y="4349750"/>
            <a:ext cx="1564385" cy="702272"/>
            <a:chOff x="0" y="0"/>
            <a:chExt cx="1564385" cy="702272"/>
          </a:xfrm>
        </p:grpSpPr>
        <p:sp>
          <p:nvSpPr>
            <p:cNvPr id="352" name="path 352"/>
            <p:cNvSpPr/>
            <p:nvPr/>
          </p:nvSpPr>
          <p:spPr>
            <a:xfrm>
              <a:off x="0" y="0"/>
              <a:ext cx="1563623" cy="699516"/>
            </a:xfrm>
            <a:custGeom>
              <a:avLst/>
              <a:gdLst/>
              <a:ahLst/>
              <a:cxnLst/>
              <a:rect l="0" t="0" r="0" b="0"/>
              <a:pathLst>
                <a:path w="2462" h="1101">
                  <a:moveTo>
                    <a:pt x="0" y="237"/>
                  </a:moveTo>
                  <a:lnTo>
                    <a:pt x="2340" y="237"/>
                  </a:lnTo>
                  <a:lnTo>
                    <a:pt x="2340" y="0"/>
                  </a:lnTo>
                  <a:lnTo>
                    <a:pt x="0" y="0"/>
                  </a:lnTo>
                  <a:lnTo>
                    <a:pt x="0" y="237"/>
                  </a:lnTo>
                  <a:close/>
                </a:path>
                <a:path w="2462" h="1101">
                  <a:moveTo>
                    <a:pt x="0" y="453"/>
                  </a:moveTo>
                  <a:lnTo>
                    <a:pt x="1800" y="453"/>
                  </a:lnTo>
                  <a:lnTo>
                    <a:pt x="1800" y="216"/>
                  </a:lnTo>
                  <a:lnTo>
                    <a:pt x="0" y="216"/>
                  </a:lnTo>
                  <a:lnTo>
                    <a:pt x="0" y="453"/>
                  </a:lnTo>
                  <a:close/>
                </a:path>
                <a:path w="2462" h="1101">
                  <a:moveTo>
                    <a:pt x="1800" y="453"/>
                  </a:moveTo>
                  <a:lnTo>
                    <a:pt x="1922" y="453"/>
                  </a:lnTo>
                  <a:lnTo>
                    <a:pt x="1922" y="216"/>
                  </a:lnTo>
                  <a:lnTo>
                    <a:pt x="1800" y="216"/>
                  </a:lnTo>
                  <a:lnTo>
                    <a:pt x="1800" y="453"/>
                  </a:lnTo>
                  <a:close/>
                </a:path>
                <a:path w="2462" h="1101">
                  <a:moveTo>
                    <a:pt x="1922" y="453"/>
                  </a:moveTo>
                  <a:lnTo>
                    <a:pt x="2462" y="453"/>
                  </a:lnTo>
                  <a:lnTo>
                    <a:pt x="2462" y="216"/>
                  </a:lnTo>
                  <a:lnTo>
                    <a:pt x="1922" y="216"/>
                  </a:lnTo>
                  <a:lnTo>
                    <a:pt x="1922" y="453"/>
                  </a:lnTo>
                  <a:close/>
                </a:path>
                <a:path w="2462" h="1101">
                  <a:moveTo>
                    <a:pt x="0" y="669"/>
                  </a:moveTo>
                  <a:lnTo>
                    <a:pt x="2340" y="669"/>
                  </a:lnTo>
                  <a:lnTo>
                    <a:pt x="2340" y="432"/>
                  </a:lnTo>
                  <a:lnTo>
                    <a:pt x="0" y="432"/>
                  </a:lnTo>
                  <a:lnTo>
                    <a:pt x="0" y="669"/>
                  </a:lnTo>
                  <a:close/>
                </a:path>
                <a:path w="2462" h="1101">
                  <a:moveTo>
                    <a:pt x="0" y="885"/>
                  </a:moveTo>
                  <a:lnTo>
                    <a:pt x="2340" y="885"/>
                  </a:lnTo>
                  <a:lnTo>
                    <a:pt x="2340" y="648"/>
                  </a:lnTo>
                  <a:lnTo>
                    <a:pt x="0" y="648"/>
                  </a:lnTo>
                  <a:lnTo>
                    <a:pt x="0" y="885"/>
                  </a:lnTo>
                  <a:close/>
                </a:path>
                <a:path w="2462" h="1101">
                  <a:moveTo>
                    <a:pt x="0" y="1101"/>
                  </a:moveTo>
                  <a:lnTo>
                    <a:pt x="720" y="1101"/>
                  </a:lnTo>
                  <a:lnTo>
                    <a:pt x="720" y="864"/>
                  </a:lnTo>
                  <a:lnTo>
                    <a:pt x="0" y="864"/>
                  </a:lnTo>
                  <a:lnTo>
                    <a:pt x="0" y="11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4" name="textbox 354"/>
            <p:cNvSpPr/>
            <p:nvPr/>
          </p:nvSpPr>
          <p:spPr>
            <a:xfrm>
              <a:off x="-12700" y="-12700"/>
              <a:ext cx="1590039" cy="7391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" algn="l" rtl="0" eaLnBrk="0">
                <a:lnSpc>
                  <a:spcPct val="99000"/>
                </a:lnSpc>
                <a:spcBef>
                  <a:spcPts val="0"/>
                </a:spcBef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聚苯乙烯发泡材料具有天然保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温性较好的优势，结合C型钢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骨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架形成墙体后彻底避免冷桥热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桥现象，具有良好的保温、隔   </a:t>
              </a:r>
              <a:r>
                <a:rPr sz="900" b="1" kern="0" spc="-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热性能；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523875" y="3218052"/>
            <a:ext cx="1600200" cy="564731"/>
            <a:chOff x="0" y="0"/>
            <a:chExt cx="1600200" cy="564731"/>
          </a:xfrm>
        </p:grpSpPr>
        <p:sp>
          <p:nvSpPr>
            <p:cNvPr id="356" name="path 356"/>
            <p:cNvSpPr/>
            <p:nvPr/>
          </p:nvSpPr>
          <p:spPr>
            <a:xfrm>
              <a:off x="0" y="0"/>
              <a:ext cx="1600200" cy="562356"/>
            </a:xfrm>
            <a:custGeom>
              <a:avLst/>
              <a:gdLst/>
              <a:ahLst/>
              <a:cxnLst/>
              <a:rect l="0" t="0" r="0" b="0"/>
              <a:pathLst>
                <a:path w="2520" h="885">
                  <a:moveTo>
                    <a:pt x="0" y="237"/>
                  </a:moveTo>
                  <a:lnTo>
                    <a:pt x="900" y="237"/>
                  </a:lnTo>
                  <a:lnTo>
                    <a:pt x="900" y="0"/>
                  </a:lnTo>
                  <a:lnTo>
                    <a:pt x="0" y="0"/>
                  </a:lnTo>
                  <a:lnTo>
                    <a:pt x="0" y="237"/>
                  </a:lnTo>
                  <a:close/>
                </a:path>
                <a:path w="2520" h="885">
                  <a:moveTo>
                    <a:pt x="900" y="237"/>
                  </a:moveTo>
                  <a:lnTo>
                    <a:pt x="1171" y="237"/>
                  </a:lnTo>
                  <a:lnTo>
                    <a:pt x="1171" y="0"/>
                  </a:lnTo>
                  <a:lnTo>
                    <a:pt x="900" y="0"/>
                  </a:lnTo>
                  <a:lnTo>
                    <a:pt x="900" y="237"/>
                  </a:lnTo>
                  <a:close/>
                </a:path>
                <a:path w="2520" h="885">
                  <a:moveTo>
                    <a:pt x="1171" y="237"/>
                  </a:moveTo>
                  <a:lnTo>
                    <a:pt x="2431" y="237"/>
                  </a:lnTo>
                  <a:lnTo>
                    <a:pt x="2431" y="0"/>
                  </a:lnTo>
                  <a:lnTo>
                    <a:pt x="1171" y="0"/>
                  </a:lnTo>
                  <a:lnTo>
                    <a:pt x="1171" y="237"/>
                  </a:lnTo>
                  <a:close/>
                </a:path>
                <a:path w="2520" h="885">
                  <a:moveTo>
                    <a:pt x="0" y="453"/>
                  </a:moveTo>
                  <a:lnTo>
                    <a:pt x="2520" y="453"/>
                  </a:lnTo>
                  <a:lnTo>
                    <a:pt x="2520" y="216"/>
                  </a:lnTo>
                  <a:lnTo>
                    <a:pt x="0" y="216"/>
                  </a:lnTo>
                  <a:lnTo>
                    <a:pt x="0" y="453"/>
                  </a:lnTo>
                  <a:close/>
                </a:path>
                <a:path w="2520" h="885">
                  <a:moveTo>
                    <a:pt x="0" y="669"/>
                  </a:moveTo>
                  <a:lnTo>
                    <a:pt x="2340" y="669"/>
                  </a:lnTo>
                  <a:lnTo>
                    <a:pt x="2340" y="432"/>
                  </a:lnTo>
                  <a:lnTo>
                    <a:pt x="0" y="432"/>
                  </a:lnTo>
                  <a:lnTo>
                    <a:pt x="0" y="669"/>
                  </a:lnTo>
                  <a:close/>
                </a:path>
                <a:path w="2520" h="885">
                  <a:moveTo>
                    <a:pt x="0" y="885"/>
                  </a:moveTo>
                  <a:lnTo>
                    <a:pt x="1800" y="885"/>
                  </a:lnTo>
                  <a:lnTo>
                    <a:pt x="1800" y="648"/>
                  </a:lnTo>
                  <a:lnTo>
                    <a:pt x="0" y="648"/>
                  </a:lnTo>
                  <a:lnTo>
                    <a:pt x="0" y="8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8" name="textbox 358"/>
            <p:cNvSpPr/>
            <p:nvPr/>
          </p:nvSpPr>
          <p:spPr>
            <a:xfrm>
              <a:off x="-12700" y="-12700"/>
              <a:ext cx="1625600" cy="6019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" algn="l" rtl="0" eaLnBrk="0">
                <a:lnSpc>
                  <a:spcPct val="99000"/>
                </a:lnSpc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抗震性可达8.6级，热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压扎而成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的整块墙体形成了坚固的结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构，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这种结构有着极为优越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的抗震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sz="900" b="1" kern="0" spc="-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和抵抗水平荷载能力；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2319909" y="3211575"/>
            <a:ext cx="1580388" cy="564858"/>
            <a:chOff x="0" y="0"/>
            <a:chExt cx="1580388" cy="564858"/>
          </a:xfrm>
        </p:grpSpPr>
        <p:sp>
          <p:nvSpPr>
            <p:cNvPr id="360" name="path 360"/>
            <p:cNvSpPr/>
            <p:nvPr/>
          </p:nvSpPr>
          <p:spPr>
            <a:xfrm>
              <a:off x="0" y="0"/>
              <a:ext cx="1580388" cy="562356"/>
            </a:xfrm>
            <a:custGeom>
              <a:avLst/>
              <a:gdLst/>
              <a:ahLst/>
              <a:cxnLst/>
              <a:rect l="0" t="0" r="0" b="0"/>
              <a:pathLst>
                <a:path w="2488" h="885">
                  <a:moveTo>
                    <a:pt x="0" y="237"/>
                  </a:moveTo>
                  <a:lnTo>
                    <a:pt x="2340" y="237"/>
                  </a:lnTo>
                  <a:lnTo>
                    <a:pt x="2340" y="0"/>
                  </a:lnTo>
                  <a:lnTo>
                    <a:pt x="0" y="0"/>
                  </a:lnTo>
                  <a:lnTo>
                    <a:pt x="0" y="237"/>
                  </a:lnTo>
                  <a:close/>
                </a:path>
                <a:path w="2488" h="885">
                  <a:moveTo>
                    <a:pt x="0" y="453"/>
                  </a:moveTo>
                  <a:lnTo>
                    <a:pt x="2340" y="453"/>
                  </a:lnTo>
                  <a:lnTo>
                    <a:pt x="2340" y="216"/>
                  </a:lnTo>
                  <a:lnTo>
                    <a:pt x="0" y="216"/>
                  </a:lnTo>
                  <a:lnTo>
                    <a:pt x="0" y="453"/>
                  </a:lnTo>
                  <a:close/>
                </a:path>
                <a:path w="2488" h="885">
                  <a:moveTo>
                    <a:pt x="0" y="669"/>
                  </a:moveTo>
                  <a:lnTo>
                    <a:pt x="2340" y="669"/>
                  </a:lnTo>
                  <a:lnTo>
                    <a:pt x="2340" y="432"/>
                  </a:lnTo>
                  <a:lnTo>
                    <a:pt x="0" y="432"/>
                  </a:lnTo>
                  <a:lnTo>
                    <a:pt x="0" y="669"/>
                  </a:lnTo>
                  <a:close/>
                </a:path>
                <a:path w="2488" h="885">
                  <a:moveTo>
                    <a:pt x="0" y="885"/>
                  </a:moveTo>
                  <a:lnTo>
                    <a:pt x="1620" y="885"/>
                  </a:lnTo>
                  <a:lnTo>
                    <a:pt x="1620" y="648"/>
                  </a:lnTo>
                  <a:lnTo>
                    <a:pt x="0" y="648"/>
                  </a:lnTo>
                  <a:lnTo>
                    <a:pt x="0" y="885"/>
                  </a:lnTo>
                  <a:close/>
                </a:path>
                <a:path w="2488" h="885">
                  <a:moveTo>
                    <a:pt x="1951" y="885"/>
                  </a:moveTo>
                  <a:lnTo>
                    <a:pt x="2488" y="885"/>
                  </a:lnTo>
                  <a:lnTo>
                    <a:pt x="2488" y="648"/>
                  </a:lnTo>
                  <a:lnTo>
                    <a:pt x="1951" y="648"/>
                  </a:lnTo>
                  <a:lnTo>
                    <a:pt x="1951" y="8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2" name="textbox 362"/>
            <p:cNvSpPr/>
            <p:nvPr/>
          </p:nvSpPr>
          <p:spPr>
            <a:xfrm>
              <a:off x="-12700" y="-12700"/>
              <a:ext cx="1605914" cy="6013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8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970" indent="635" algn="l" rtl="0" eaLnBrk="0">
                <a:lnSpc>
                  <a:spcPct val="99000"/>
                </a:lnSpc>
                <a:spcBef>
                  <a:spcPts val="0"/>
                </a:spcBef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聚苯乙烯颗料填充热塑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压的墙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体具有较好延性，即使台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风导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致房屋变形，也会形成柔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性支    </a:t>
              </a:r>
              <a:r>
                <a:rPr sz="900" b="1" kern="0" spc="-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撑。抗风可达每小时240</a:t>
              </a:r>
              <a:r>
                <a:rPr sz="900" b="1" kern="0" spc="-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公里；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64" name="textbox 364"/>
          <p:cNvSpPr/>
          <p:nvPr/>
        </p:nvSpPr>
        <p:spPr>
          <a:xfrm>
            <a:off x="523875" y="5518632"/>
            <a:ext cx="1532255" cy="56578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" indent="6985" algn="just" rtl="0" eaLnBrk="0">
              <a:lnSpc>
                <a:spcPct val="99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3D定制板墙重量轻，便于运输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与安装，装配式建筑模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式，建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设工期短，人工成本低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。干作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9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业施工不受环境季节影响；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523875" y="4353432"/>
            <a:ext cx="1600200" cy="427951"/>
            <a:chOff x="0" y="0"/>
            <a:chExt cx="1600200" cy="427951"/>
          </a:xfrm>
        </p:grpSpPr>
        <p:sp>
          <p:nvSpPr>
            <p:cNvPr id="366" name="path 366"/>
            <p:cNvSpPr/>
            <p:nvPr/>
          </p:nvSpPr>
          <p:spPr>
            <a:xfrm>
              <a:off x="0" y="0"/>
              <a:ext cx="1600200" cy="425196"/>
            </a:xfrm>
            <a:custGeom>
              <a:avLst/>
              <a:gdLst/>
              <a:ahLst/>
              <a:cxnLst/>
              <a:rect l="0" t="0" r="0" b="0"/>
              <a:pathLst>
                <a:path w="2520" h="669">
                  <a:moveTo>
                    <a:pt x="0" y="237"/>
                  </a:moveTo>
                  <a:lnTo>
                    <a:pt x="1260" y="237"/>
                  </a:lnTo>
                  <a:lnTo>
                    <a:pt x="1260" y="0"/>
                  </a:lnTo>
                  <a:lnTo>
                    <a:pt x="0" y="0"/>
                  </a:lnTo>
                  <a:lnTo>
                    <a:pt x="0" y="237"/>
                  </a:lnTo>
                  <a:close/>
                </a:path>
                <a:path w="2520" h="669">
                  <a:moveTo>
                    <a:pt x="1260" y="237"/>
                  </a:moveTo>
                  <a:lnTo>
                    <a:pt x="1312" y="237"/>
                  </a:lnTo>
                  <a:lnTo>
                    <a:pt x="1312" y="0"/>
                  </a:lnTo>
                  <a:lnTo>
                    <a:pt x="1260" y="0"/>
                  </a:lnTo>
                  <a:lnTo>
                    <a:pt x="1260" y="237"/>
                  </a:lnTo>
                  <a:close/>
                </a:path>
                <a:path w="2520" h="669">
                  <a:moveTo>
                    <a:pt x="1312" y="237"/>
                  </a:moveTo>
                  <a:lnTo>
                    <a:pt x="2392" y="237"/>
                  </a:lnTo>
                  <a:lnTo>
                    <a:pt x="2392" y="0"/>
                  </a:lnTo>
                  <a:lnTo>
                    <a:pt x="1312" y="0"/>
                  </a:lnTo>
                  <a:lnTo>
                    <a:pt x="1312" y="237"/>
                  </a:lnTo>
                  <a:close/>
                </a:path>
                <a:path w="2520" h="669">
                  <a:moveTo>
                    <a:pt x="0" y="453"/>
                  </a:moveTo>
                  <a:lnTo>
                    <a:pt x="2520" y="453"/>
                  </a:lnTo>
                  <a:lnTo>
                    <a:pt x="2520" y="216"/>
                  </a:lnTo>
                  <a:lnTo>
                    <a:pt x="0" y="216"/>
                  </a:lnTo>
                  <a:lnTo>
                    <a:pt x="0" y="453"/>
                  </a:lnTo>
                  <a:close/>
                </a:path>
                <a:path w="2520" h="669">
                  <a:moveTo>
                    <a:pt x="0" y="669"/>
                  </a:moveTo>
                  <a:lnTo>
                    <a:pt x="1260" y="669"/>
                  </a:lnTo>
                  <a:lnTo>
                    <a:pt x="1260" y="432"/>
                  </a:lnTo>
                  <a:lnTo>
                    <a:pt x="0" y="432"/>
                  </a:lnTo>
                  <a:lnTo>
                    <a:pt x="0" y="669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8" name="textbox 368"/>
            <p:cNvSpPr/>
            <p:nvPr/>
          </p:nvSpPr>
          <p:spPr>
            <a:xfrm>
              <a:off x="-12700" y="-12700"/>
              <a:ext cx="1625600" cy="4654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7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" algn="l" rtl="0" eaLnBrk="0">
                <a:lnSpc>
                  <a:spcPct val="99000"/>
                </a:lnSpc>
              </a:pP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完全不吸湿气， 墙体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可调节室    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内空气，具有良好的通</a:t>
              </a:r>
              <a:r>
                <a:rPr sz="9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气功能，</a:t>
              </a:r>
              <a:r>
                <a:rPr sz="900" b="1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900" b="1" kern="0" spc="-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完全不吸湿气；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70" name="rect 370"/>
          <p:cNvSpPr/>
          <p:nvPr/>
        </p:nvSpPr>
        <p:spPr>
          <a:xfrm>
            <a:off x="4063619" y="3629532"/>
            <a:ext cx="6858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2" name="textbox 372"/>
          <p:cNvSpPr/>
          <p:nvPr/>
        </p:nvSpPr>
        <p:spPr>
          <a:xfrm>
            <a:off x="4063619" y="3218052"/>
            <a:ext cx="1564639" cy="42799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" indent="3175" algn="just" rtl="0" eaLnBrk="0">
              <a:lnSpc>
                <a:spcPct val="99000"/>
              </a:lnSpc>
              <a:spcBef>
                <a:spcPts val="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C型钢骨架结合聚苯乙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烯颗料热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压墙体并添加阻燃剂，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防火时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间达3小时以上，普通砖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混结构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4" name="textbox 374"/>
          <p:cNvSpPr/>
          <p:nvPr/>
        </p:nvSpPr>
        <p:spPr>
          <a:xfrm>
            <a:off x="1798320" y="473964"/>
            <a:ext cx="2543810" cy="239395"/>
          </a:xfrm>
          <a:prstGeom prst="rect">
            <a:avLst/>
          </a:prstGeom>
          <a:solidFill>
            <a:srgbClr val="CDAA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传统墙体与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定制板材性能对比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6" name="rect 376"/>
          <p:cNvSpPr/>
          <p:nvPr/>
        </p:nvSpPr>
        <p:spPr>
          <a:xfrm>
            <a:off x="367664" y="33527"/>
            <a:ext cx="914400" cy="3032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78" name="rect 378"/>
          <p:cNvSpPr/>
          <p:nvPr/>
        </p:nvSpPr>
        <p:spPr>
          <a:xfrm>
            <a:off x="2311019" y="4490592"/>
            <a:ext cx="9144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0" name="rect 380"/>
          <p:cNvSpPr/>
          <p:nvPr/>
        </p:nvSpPr>
        <p:spPr>
          <a:xfrm>
            <a:off x="3225419" y="4490592"/>
            <a:ext cx="140208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2" name="textbox 382"/>
          <p:cNvSpPr/>
          <p:nvPr/>
        </p:nvSpPr>
        <p:spPr>
          <a:xfrm>
            <a:off x="2311019" y="4353432"/>
            <a:ext cx="1511935" cy="15367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0" algn="l" rtl="0" eaLnBrk="0">
              <a:lnSpc>
                <a:spcPct val="97000"/>
              </a:lnSpc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隔音性好，隔音可达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65分贝，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4" name="textbox 384"/>
          <p:cNvSpPr/>
          <p:nvPr/>
        </p:nvSpPr>
        <p:spPr>
          <a:xfrm>
            <a:off x="357635" y="83369"/>
            <a:ext cx="938530" cy="2933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性能对比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6" name="textbox 386"/>
          <p:cNvSpPr/>
          <p:nvPr/>
        </p:nvSpPr>
        <p:spPr>
          <a:xfrm>
            <a:off x="4506467" y="2061210"/>
            <a:ext cx="662940" cy="332740"/>
          </a:xfrm>
          <a:prstGeom prst="rect">
            <a:avLst/>
          </a:prstGeom>
          <a:solidFill>
            <a:srgbClr val="CDAA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" indent="20955" algn="just" rtl="0" eaLnBrk="0">
              <a:lnSpc>
                <a:spcPct val="115000"/>
              </a:lnSpc>
              <a:spcBef>
                <a:spcPts val="0"/>
              </a:spcBef>
            </a:pP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隔音可达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分贝</a:t>
            </a: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热阻系数为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R=34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导热系数为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0.029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8" name="textbox 388"/>
          <p:cNvSpPr/>
          <p:nvPr/>
        </p:nvSpPr>
        <p:spPr>
          <a:xfrm>
            <a:off x="946022" y="2061210"/>
            <a:ext cx="662305" cy="332740"/>
          </a:xfrm>
          <a:prstGeom prst="rect">
            <a:avLst/>
          </a:prstGeom>
          <a:solidFill>
            <a:srgbClr val="81828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" indent="20955" algn="just" rtl="0" eaLnBrk="0">
              <a:lnSpc>
                <a:spcPct val="115000"/>
              </a:lnSpc>
              <a:spcBef>
                <a:spcPts val="0"/>
              </a:spcBef>
            </a:pP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隔音可达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分贝</a:t>
            </a: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600" kern="0" spc="1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热阻系数为</a:t>
            </a:r>
            <a:r>
              <a:rPr sz="600" kern="0" spc="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R=8</a:t>
            </a:r>
            <a:r>
              <a:rPr sz="6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导热系数为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0.124</a:t>
            </a: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0" name="textbox 390"/>
          <p:cNvSpPr/>
          <p:nvPr/>
        </p:nvSpPr>
        <p:spPr>
          <a:xfrm>
            <a:off x="6584315" y="3941317"/>
            <a:ext cx="915669" cy="204470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0"/>
              </a:spcBef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轻钢龙骨标准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2" name="textbox 392"/>
          <p:cNvSpPr/>
          <p:nvPr/>
        </p:nvSpPr>
        <p:spPr>
          <a:xfrm>
            <a:off x="4404359" y="1138173"/>
            <a:ext cx="814705" cy="225425"/>
          </a:xfrm>
          <a:prstGeom prst="rect">
            <a:avLst/>
          </a:prstGeom>
          <a:solidFill>
            <a:srgbClr val="CDAA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" algn="l" rtl="0" eaLnBrk="0">
              <a:lnSpc>
                <a:spcPct val="114000"/>
              </a:lnSpc>
              <a:spcBef>
                <a:spcPts val="0"/>
              </a:spcBef>
            </a:pP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垂直受力为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6500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公斤</a:t>
            </a:r>
            <a:r>
              <a:rPr sz="600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水平受力为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公斤</a:t>
            </a:r>
            <a:endParaRPr sz="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4" name="textbox 394"/>
          <p:cNvSpPr/>
          <p:nvPr/>
        </p:nvSpPr>
        <p:spPr>
          <a:xfrm>
            <a:off x="870458" y="1138173"/>
            <a:ext cx="814705" cy="225425"/>
          </a:xfrm>
          <a:prstGeom prst="rect">
            <a:avLst/>
          </a:prstGeom>
          <a:solidFill>
            <a:srgbClr val="81828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indent="-23495" algn="l" rtl="0" eaLnBrk="0">
              <a:lnSpc>
                <a:spcPct val="114000"/>
              </a:lnSpc>
              <a:spcBef>
                <a:spcPts val="0"/>
              </a:spcBef>
            </a:pP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垂直受力为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1965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公斤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6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水平受力为</a:t>
            </a:r>
            <a:r>
              <a:rPr sz="6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600</a:t>
            </a:r>
            <a:r>
              <a:rPr sz="6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斤</a:t>
            </a:r>
            <a:endParaRPr sz="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6" name="textbox 396"/>
          <p:cNvSpPr/>
          <p:nvPr/>
        </p:nvSpPr>
        <p:spPr>
          <a:xfrm>
            <a:off x="878966" y="1747139"/>
            <a:ext cx="795655" cy="226059"/>
          </a:xfrm>
          <a:prstGeom prst="rect">
            <a:avLst/>
          </a:prstGeom>
          <a:solidFill>
            <a:srgbClr val="81828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" indent="31115" algn="l" rtl="0" eaLnBrk="0">
              <a:lnSpc>
                <a:spcPct val="114000"/>
              </a:lnSpc>
              <a:spcBef>
                <a:spcPts val="0"/>
              </a:spcBef>
            </a:pP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防火为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1.8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小时以上</a:t>
            </a:r>
            <a:r>
              <a:rPr sz="6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6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高湿气地区容易发霉</a:t>
            </a:r>
            <a:endParaRPr sz="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" name="group 12"/>
          <p:cNvGrpSpPr/>
          <p:nvPr/>
        </p:nvGrpSpPr>
        <p:grpSpPr>
          <a:xfrm rot="21600000">
            <a:off x="865466" y="1446022"/>
            <a:ext cx="789597" cy="225309"/>
            <a:chOff x="0" y="0"/>
            <a:chExt cx="789597" cy="225309"/>
          </a:xfrm>
        </p:grpSpPr>
        <p:sp>
          <p:nvSpPr>
            <p:cNvPr id="398" name="path 398"/>
            <p:cNvSpPr/>
            <p:nvPr/>
          </p:nvSpPr>
          <p:spPr>
            <a:xfrm>
              <a:off x="0" y="0"/>
              <a:ext cx="789470" cy="224027"/>
            </a:xfrm>
            <a:custGeom>
              <a:avLst/>
              <a:gdLst/>
              <a:ahLst/>
              <a:cxnLst/>
              <a:rect l="0" t="0" r="0" b="0"/>
              <a:pathLst>
                <a:path w="1243" h="352">
                  <a:moveTo>
                    <a:pt x="304" y="184"/>
                  </a:moveTo>
                  <a:lnTo>
                    <a:pt x="722" y="184"/>
                  </a:lnTo>
                  <a:lnTo>
                    <a:pt x="722" y="0"/>
                  </a:lnTo>
                  <a:lnTo>
                    <a:pt x="304" y="0"/>
                  </a:lnTo>
                  <a:lnTo>
                    <a:pt x="304" y="184"/>
                  </a:lnTo>
                  <a:close/>
                </a:path>
                <a:path w="1243" h="352">
                  <a:moveTo>
                    <a:pt x="722" y="184"/>
                  </a:moveTo>
                  <a:lnTo>
                    <a:pt x="799" y="184"/>
                  </a:lnTo>
                  <a:lnTo>
                    <a:pt x="799" y="0"/>
                  </a:lnTo>
                  <a:lnTo>
                    <a:pt x="722" y="0"/>
                  </a:lnTo>
                  <a:lnTo>
                    <a:pt x="722" y="184"/>
                  </a:lnTo>
                  <a:close/>
                </a:path>
                <a:path w="1243" h="352">
                  <a:moveTo>
                    <a:pt x="799" y="184"/>
                  </a:moveTo>
                  <a:lnTo>
                    <a:pt x="938" y="184"/>
                  </a:lnTo>
                  <a:lnTo>
                    <a:pt x="938" y="0"/>
                  </a:lnTo>
                  <a:lnTo>
                    <a:pt x="799" y="0"/>
                  </a:lnTo>
                  <a:lnTo>
                    <a:pt x="799" y="184"/>
                  </a:lnTo>
                  <a:close/>
                </a:path>
                <a:path w="1243" h="352">
                  <a:moveTo>
                    <a:pt x="0" y="352"/>
                  </a:moveTo>
                  <a:lnTo>
                    <a:pt x="417" y="352"/>
                  </a:lnTo>
                  <a:lnTo>
                    <a:pt x="417" y="167"/>
                  </a:lnTo>
                  <a:lnTo>
                    <a:pt x="0" y="167"/>
                  </a:lnTo>
                  <a:lnTo>
                    <a:pt x="0" y="352"/>
                  </a:lnTo>
                  <a:close/>
                </a:path>
                <a:path w="1243" h="352">
                  <a:moveTo>
                    <a:pt x="417" y="352"/>
                  </a:moveTo>
                  <a:lnTo>
                    <a:pt x="647" y="352"/>
                  </a:lnTo>
                  <a:lnTo>
                    <a:pt x="647" y="167"/>
                  </a:lnTo>
                  <a:lnTo>
                    <a:pt x="417" y="167"/>
                  </a:lnTo>
                  <a:lnTo>
                    <a:pt x="417" y="352"/>
                  </a:lnTo>
                  <a:close/>
                </a:path>
                <a:path w="1243" h="352">
                  <a:moveTo>
                    <a:pt x="648" y="352"/>
                  </a:moveTo>
                  <a:lnTo>
                    <a:pt x="926" y="352"/>
                  </a:lnTo>
                  <a:lnTo>
                    <a:pt x="926" y="167"/>
                  </a:lnTo>
                  <a:lnTo>
                    <a:pt x="648" y="167"/>
                  </a:lnTo>
                  <a:lnTo>
                    <a:pt x="648" y="352"/>
                  </a:lnTo>
                  <a:close/>
                </a:path>
                <a:path w="1243" h="352">
                  <a:moveTo>
                    <a:pt x="926" y="352"/>
                  </a:moveTo>
                  <a:lnTo>
                    <a:pt x="964" y="352"/>
                  </a:lnTo>
                  <a:lnTo>
                    <a:pt x="964" y="167"/>
                  </a:lnTo>
                  <a:lnTo>
                    <a:pt x="926" y="167"/>
                  </a:lnTo>
                  <a:lnTo>
                    <a:pt x="926" y="352"/>
                  </a:lnTo>
                  <a:close/>
                </a:path>
                <a:path w="1243" h="352">
                  <a:moveTo>
                    <a:pt x="964" y="352"/>
                  </a:moveTo>
                  <a:lnTo>
                    <a:pt x="1243" y="352"/>
                  </a:lnTo>
                  <a:lnTo>
                    <a:pt x="1243" y="167"/>
                  </a:lnTo>
                  <a:lnTo>
                    <a:pt x="964" y="167"/>
                  </a:lnTo>
                  <a:lnTo>
                    <a:pt x="964" y="352"/>
                  </a:lnTo>
                  <a:close/>
                </a:path>
              </a:pathLst>
            </a:custGeom>
            <a:solidFill>
              <a:srgbClr val="81828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0" name="textbox 400"/>
            <p:cNvSpPr/>
            <p:nvPr/>
          </p:nvSpPr>
          <p:spPr>
            <a:xfrm>
              <a:off x="-12700" y="-12700"/>
              <a:ext cx="815339" cy="2508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2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7645" algn="l" rtl="0" eaLnBrk="0">
                <a:lnSpc>
                  <a:spcPts val="740"/>
                </a:lnSpc>
              </a:pPr>
              <a:r>
                <a:rPr sz="600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抗震为</a:t>
              </a:r>
              <a:r>
                <a:rPr sz="6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r>
                <a:rPr sz="600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度</a:t>
              </a:r>
              <a:endParaRPr sz="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3970" algn="l" rtl="0" eaLnBrk="0">
                <a:lnSpc>
                  <a:spcPts val="740"/>
                </a:lnSpc>
                <a:spcBef>
                  <a:spcPts val="100"/>
                </a:spcBef>
              </a:pPr>
              <a:r>
                <a:rPr sz="600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抗风为</a:t>
              </a:r>
              <a:r>
                <a:rPr sz="6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126</a:t>
              </a:r>
              <a:r>
                <a:rPr sz="600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公里</a:t>
              </a:r>
              <a:r>
                <a:rPr sz="600" kern="0" spc="7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/</a:t>
              </a:r>
              <a:r>
                <a:rPr sz="600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小时</a:t>
              </a:r>
              <a:endParaRPr sz="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02" name="path 402"/>
          <p:cNvSpPr/>
          <p:nvPr/>
        </p:nvSpPr>
        <p:spPr>
          <a:xfrm>
            <a:off x="4423409" y="1439672"/>
            <a:ext cx="789432" cy="224027"/>
          </a:xfrm>
          <a:custGeom>
            <a:avLst/>
            <a:gdLst/>
            <a:ahLst/>
            <a:cxnLst/>
            <a:rect l="0" t="0" r="0" b="0"/>
            <a:pathLst>
              <a:path w="1243" h="352">
                <a:moveTo>
                  <a:pt x="247" y="184"/>
                </a:moveTo>
                <a:lnTo>
                  <a:pt x="664" y="184"/>
                </a:lnTo>
                <a:lnTo>
                  <a:pt x="664" y="0"/>
                </a:lnTo>
                <a:lnTo>
                  <a:pt x="247" y="0"/>
                </a:lnTo>
                <a:lnTo>
                  <a:pt x="247" y="184"/>
                </a:lnTo>
                <a:close/>
              </a:path>
              <a:path w="1243" h="352">
                <a:moveTo>
                  <a:pt x="664" y="184"/>
                </a:moveTo>
                <a:lnTo>
                  <a:pt x="856" y="184"/>
                </a:lnTo>
                <a:lnTo>
                  <a:pt x="856" y="0"/>
                </a:lnTo>
                <a:lnTo>
                  <a:pt x="664" y="0"/>
                </a:lnTo>
                <a:lnTo>
                  <a:pt x="664" y="184"/>
                </a:lnTo>
                <a:close/>
              </a:path>
              <a:path w="1243" h="352">
                <a:moveTo>
                  <a:pt x="856" y="184"/>
                </a:moveTo>
                <a:lnTo>
                  <a:pt x="996" y="184"/>
                </a:lnTo>
                <a:lnTo>
                  <a:pt x="996" y="0"/>
                </a:lnTo>
                <a:lnTo>
                  <a:pt x="856" y="0"/>
                </a:lnTo>
                <a:lnTo>
                  <a:pt x="856" y="184"/>
                </a:lnTo>
                <a:close/>
              </a:path>
              <a:path w="1243" h="352">
                <a:moveTo>
                  <a:pt x="0" y="352"/>
                </a:moveTo>
                <a:lnTo>
                  <a:pt x="417" y="352"/>
                </a:lnTo>
                <a:lnTo>
                  <a:pt x="417" y="167"/>
                </a:lnTo>
                <a:lnTo>
                  <a:pt x="0" y="167"/>
                </a:lnTo>
                <a:lnTo>
                  <a:pt x="0" y="352"/>
                </a:lnTo>
                <a:close/>
              </a:path>
              <a:path w="1243" h="352">
                <a:moveTo>
                  <a:pt x="417" y="352"/>
                </a:moveTo>
                <a:lnTo>
                  <a:pt x="647" y="352"/>
                </a:lnTo>
                <a:lnTo>
                  <a:pt x="647" y="167"/>
                </a:lnTo>
                <a:lnTo>
                  <a:pt x="417" y="167"/>
                </a:lnTo>
                <a:lnTo>
                  <a:pt x="417" y="352"/>
                </a:lnTo>
                <a:close/>
              </a:path>
              <a:path w="1243" h="352">
                <a:moveTo>
                  <a:pt x="648" y="352"/>
                </a:moveTo>
                <a:lnTo>
                  <a:pt x="926" y="352"/>
                </a:lnTo>
                <a:lnTo>
                  <a:pt x="926" y="167"/>
                </a:lnTo>
                <a:lnTo>
                  <a:pt x="648" y="167"/>
                </a:lnTo>
                <a:lnTo>
                  <a:pt x="648" y="352"/>
                </a:lnTo>
                <a:close/>
              </a:path>
              <a:path w="1243" h="352">
                <a:moveTo>
                  <a:pt x="964" y="352"/>
                </a:moveTo>
                <a:lnTo>
                  <a:pt x="1243" y="352"/>
                </a:lnTo>
                <a:lnTo>
                  <a:pt x="1243" y="167"/>
                </a:lnTo>
                <a:lnTo>
                  <a:pt x="964" y="167"/>
                </a:lnTo>
                <a:lnTo>
                  <a:pt x="964" y="352"/>
                </a:lnTo>
                <a:close/>
              </a:path>
            </a:pathLst>
          </a:custGeom>
          <a:solidFill>
            <a:srgbClr val="CDAA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04" name="textbox 404"/>
          <p:cNvSpPr/>
          <p:nvPr/>
        </p:nvSpPr>
        <p:spPr>
          <a:xfrm>
            <a:off x="574040" y="2524759"/>
            <a:ext cx="713740" cy="24002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性能优势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6" name="textbox 406"/>
          <p:cNvSpPr/>
          <p:nvPr/>
        </p:nvSpPr>
        <p:spPr>
          <a:xfrm>
            <a:off x="2299944" y="4509795"/>
            <a:ext cx="1403985" cy="158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900" b="1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传统墙体隔音仅达30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分贝；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8" name="rect 408"/>
          <p:cNvSpPr/>
          <p:nvPr/>
        </p:nvSpPr>
        <p:spPr>
          <a:xfrm>
            <a:off x="5011673" y="1546352"/>
            <a:ext cx="24384" cy="117347"/>
          </a:xfrm>
          <a:prstGeom prst="rect">
            <a:avLst/>
          </a:prstGeom>
          <a:solidFill>
            <a:srgbClr val="CDAA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10" name="textbox 410"/>
          <p:cNvSpPr/>
          <p:nvPr/>
        </p:nvSpPr>
        <p:spPr>
          <a:xfrm>
            <a:off x="4412543" y="1451216"/>
            <a:ext cx="814069" cy="2273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9545" algn="l" rtl="0" eaLnBrk="0">
              <a:lnSpc>
                <a:spcPts val="745"/>
              </a:lnSpc>
            </a:pP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抗震为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9.2</a:t>
            </a:r>
            <a:r>
              <a:rPr sz="6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</a:t>
            </a:r>
            <a:endParaRPr sz="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740"/>
              </a:lnSpc>
              <a:spcBef>
                <a:spcPts val="100"/>
              </a:spcBef>
            </a:pP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抗风为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240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公里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6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</a:t>
            </a:r>
            <a:endParaRPr sz="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2" name="textbox 412"/>
          <p:cNvSpPr/>
          <p:nvPr/>
        </p:nvSpPr>
        <p:spPr>
          <a:xfrm>
            <a:off x="4396740" y="855217"/>
            <a:ext cx="843914" cy="179704"/>
          </a:xfrm>
          <a:prstGeom prst="rect">
            <a:avLst/>
          </a:prstGeom>
          <a:solidFill>
            <a:srgbClr val="CDAA6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30"/>
              </a:lnSpc>
              <a:spcBef>
                <a:spcPts val="0"/>
              </a:spcBef>
            </a:pPr>
            <a:r>
              <a:rPr sz="10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1000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装配式建筑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group 14"/>
          <p:cNvGrpSpPr/>
          <p:nvPr/>
        </p:nvGrpSpPr>
        <p:grpSpPr>
          <a:xfrm rot="21600000">
            <a:off x="4497070" y="1747139"/>
            <a:ext cx="668019" cy="225690"/>
            <a:chOff x="0" y="0"/>
            <a:chExt cx="668019" cy="225690"/>
          </a:xfrm>
        </p:grpSpPr>
        <p:sp>
          <p:nvSpPr>
            <p:cNvPr id="414" name="path 414"/>
            <p:cNvSpPr/>
            <p:nvPr/>
          </p:nvSpPr>
          <p:spPr>
            <a:xfrm>
              <a:off x="0" y="0"/>
              <a:ext cx="667511" cy="224027"/>
            </a:xfrm>
            <a:custGeom>
              <a:avLst/>
              <a:gdLst/>
              <a:ahLst/>
              <a:cxnLst/>
              <a:rect l="0" t="0" r="0" b="0"/>
              <a:pathLst>
                <a:path w="1051" h="352">
                  <a:moveTo>
                    <a:pt x="0" y="184"/>
                  </a:moveTo>
                  <a:lnTo>
                    <a:pt x="417" y="184"/>
                  </a:lnTo>
                  <a:lnTo>
                    <a:pt x="417" y="0"/>
                  </a:lnTo>
                  <a:lnTo>
                    <a:pt x="0" y="0"/>
                  </a:lnTo>
                  <a:lnTo>
                    <a:pt x="0" y="184"/>
                  </a:lnTo>
                  <a:close/>
                </a:path>
                <a:path w="1051" h="352">
                  <a:moveTo>
                    <a:pt x="417" y="184"/>
                  </a:moveTo>
                  <a:lnTo>
                    <a:pt x="494" y="184"/>
                  </a:lnTo>
                  <a:lnTo>
                    <a:pt x="494" y="0"/>
                  </a:lnTo>
                  <a:lnTo>
                    <a:pt x="417" y="0"/>
                  </a:lnTo>
                  <a:lnTo>
                    <a:pt x="417" y="184"/>
                  </a:lnTo>
                  <a:close/>
                </a:path>
                <a:path w="1051" h="352">
                  <a:moveTo>
                    <a:pt x="494" y="184"/>
                  </a:moveTo>
                  <a:lnTo>
                    <a:pt x="1051" y="184"/>
                  </a:lnTo>
                  <a:lnTo>
                    <a:pt x="1051" y="0"/>
                  </a:lnTo>
                  <a:lnTo>
                    <a:pt x="494" y="0"/>
                  </a:lnTo>
                  <a:lnTo>
                    <a:pt x="494" y="184"/>
                  </a:lnTo>
                  <a:close/>
                </a:path>
                <a:path w="1051" h="352">
                  <a:moveTo>
                    <a:pt x="177" y="352"/>
                  </a:moveTo>
                  <a:lnTo>
                    <a:pt x="873" y="352"/>
                  </a:lnTo>
                  <a:lnTo>
                    <a:pt x="873" y="167"/>
                  </a:lnTo>
                  <a:lnTo>
                    <a:pt x="177" y="167"/>
                  </a:lnTo>
                  <a:lnTo>
                    <a:pt x="177" y="352"/>
                  </a:lnTo>
                  <a:close/>
                </a:path>
              </a:pathLst>
            </a:custGeom>
            <a:solidFill>
              <a:srgbClr val="CDAA6A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6" name="textbox 416"/>
            <p:cNvSpPr/>
            <p:nvPr/>
          </p:nvSpPr>
          <p:spPr>
            <a:xfrm>
              <a:off x="-12700" y="-12700"/>
              <a:ext cx="693419" cy="2590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0810" indent="-112395" algn="l" rtl="0" eaLnBrk="0">
                <a:lnSpc>
                  <a:spcPct val="114000"/>
                </a:lnSpc>
                <a:spcBef>
                  <a:spcPts val="0"/>
                </a:spcBef>
              </a:pPr>
              <a:r>
                <a:rPr sz="600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防火为</a:t>
              </a:r>
              <a:r>
                <a:rPr sz="600" kern="0" spc="8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600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小时以上</a:t>
              </a:r>
              <a:r>
                <a:rPr sz="6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sz="600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防潮不吸湿</a:t>
              </a:r>
              <a:endParaRPr sz="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18" name="textbox 418"/>
          <p:cNvSpPr/>
          <p:nvPr/>
        </p:nvSpPr>
        <p:spPr>
          <a:xfrm>
            <a:off x="4053154" y="3648354"/>
            <a:ext cx="1207135" cy="159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仅仅只能防火1.8小时；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0" name="textbox 420"/>
          <p:cNvSpPr/>
          <p:nvPr/>
        </p:nvSpPr>
        <p:spPr>
          <a:xfrm>
            <a:off x="4537709" y="4085209"/>
            <a:ext cx="610869" cy="20447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保温性能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2" name="textbox 422"/>
          <p:cNvSpPr/>
          <p:nvPr/>
        </p:nvSpPr>
        <p:spPr>
          <a:xfrm>
            <a:off x="6686296" y="3618103"/>
            <a:ext cx="610869" cy="20447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技术标准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4" name="textbox 424"/>
          <p:cNvSpPr/>
          <p:nvPr/>
        </p:nvSpPr>
        <p:spPr>
          <a:xfrm>
            <a:off x="2722245" y="2122804"/>
            <a:ext cx="610869" cy="20447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0"/>
              </a:spcBef>
            </a:pPr>
            <a:r>
              <a:rPr sz="1200" kern="0" spc="-3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隔</a:t>
            </a:r>
            <a:r>
              <a:rPr sz="1200" kern="0" spc="-2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音隔</a:t>
            </a:r>
            <a:r>
              <a:rPr sz="1200" kern="0" spc="-1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6" name="textbox 426"/>
          <p:cNvSpPr/>
          <p:nvPr/>
        </p:nvSpPr>
        <p:spPr>
          <a:xfrm>
            <a:off x="2722245" y="2965703"/>
            <a:ext cx="610869" cy="20383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抗风性能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8" name="textbox 428"/>
          <p:cNvSpPr/>
          <p:nvPr/>
        </p:nvSpPr>
        <p:spPr>
          <a:xfrm>
            <a:off x="2722245" y="1750441"/>
            <a:ext cx="610869" cy="20383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200" kern="0" spc="-2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防火防湿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0" name="textbox 430"/>
          <p:cNvSpPr/>
          <p:nvPr/>
        </p:nvSpPr>
        <p:spPr>
          <a:xfrm>
            <a:off x="4537709" y="2981706"/>
            <a:ext cx="610869" cy="20447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200" kern="0" spc="-3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防火性能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2" name="textbox 432"/>
          <p:cNvSpPr/>
          <p:nvPr/>
        </p:nvSpPr>
        <p:spPr>
          <a:xfrm>
            <a:off x="980439" y="2958719"/>
            <a:ext cx="610234" cy="20447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抗震性能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4" name="textbox 434"/>
          <p:cNvSpPr/>
          <p:nvPr/>
        </p:nvSpPr>
        <p:spPr>
          <a:xfrm>
            <a:off x="980439" y="4092829"/>
            <a:ext cx="610234" cy="20447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200" kern="0" spc="-3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防潮防湿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6" name="textbox 436"/>
          <p:cNvSpPr/>
          <p:nvPr/>
        </p:nvSpPr>
        <p:spPr>
          <a:xfrm>
            <a:off x="2722245" y="1145921"/>
            <a:ext cx="610869" cy="20383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材质坚固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8" name="textbox 438"/>
          <p:cNvSpPr/>
          <p:nvPr/>
        </p:nvSpPr>
        <p:spPr>
          <a:xfrm>
            <a:off x="2722245" y="1442847"/>
            <a:ext cx="610869" cy="20383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</a:pPr>
            <a:r>
              <a:rPr sz="1200" kern="0" spc="-1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抗风抗震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0" name="textbox 440"/>
          <p:cNvSpPr/>
          <p:nvPr/>
        </p:nvSpPr>
        <p:spPr>
          <a:xfrm>
            <a:off x="6670929" y="653160"/>
            <a:ext cx="610869" cy="20383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建筑特点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2" name="rect 442"/>
          <p:cNvSpPr/>
          <p:nvPr/>
        </p:nvSpPr>
        <p:spPr>
          <a:xfrm>
            <a:off x="980439" y="5230748"/>
            <a:ext cx="609600" cy="201167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4" name="rect 444"/>
          <p:cNvSpPr/>
          <p:nvPr/>
        </p:nvSpPr>
        <p:spPr>
          <a:xfrm>
            <a:off x="4537709" y="5230748"/>
            <a:ext cx="609600" cy="201167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6" name="rect 446"/>
          <p:cNvSpPr/>
          <p:nvPr/>
        </p:nvSpPr>
        <p:spPr>
          <a:xfrm>
            <a:off x="2720594" y="5230748"/>
            <a:ext cx="609600" cy="201167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8" name="textbox 448"/>
          <p:cNvSpPr/>
          <p:nvPr/>
        </p:nvSpPr>
        <p:spPr>
          <a:xfrm>
            <a:off x="980439" y="855217"/>
            <a:ext cx="561340" cy="187325"/>
          </a:xfrm>
          <a:prstGeom prst="rect">
            <a:avLst/>
          </a:prstGeom>
          <a:solidFill>
            <a:srgbClr val="81828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0"/>
              </a:spcBef>
            </a:pPr>
            <a:r>
              <a:rPr sz="11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传统墙体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0" name="rect 450"/>
          <p:cNvSpPr/>
          <p:nvPr/>
        </p:nvSpPr>
        <p:spPr>
          <a:xfrm>
            <a:off x="6935596" y="3389248"/>
            <a:ext cx="6858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52" name="rect 452"/>
          <p:cNvSpPr/>
          <p:nvPr/>
        </p:nvSpPr>
        <p:spPr>
          <a:xfrm>
            <a:off x="8861425" y="3396233"/>
            <a:ext cx="6858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54" name="textbox 454"/>
          <p:cNvSpPr/>
          <p:nvPr/>
        </p:nvSpPr>
        <p:spPr>
          <a:xfrm>
            <a:off x="969215" y="5259787"/>
            <a:ext cx="634365" cy="204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200" kern="0" spc="-1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施工便捷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6" name="textbox 456"/>
          <p:cNvSpPr/>
          <p:nvPr/>
        </p:nvSpPr>
        <p:spPr>
          <a:xfrm>
            <a:off x="2710565" y="5259787"/>
            <a:ext cx="633094" cy="204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200" kern="0" spc="-1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绿色环保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8" name="textbox 458"/>
          <p:cNvSpPr/>
          <p:nvPr/>
        </p:nvSpPr>
        <p:spPr>
          <a:xfrm>
            <a:off x="4528825" y="5259787"/>
            <a:ext cx="632459" cy="2038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200" kern="0" spc="-1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高效节能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0" name="textbox 460"/>
          <p:cNvSpPr/>
          <p:nvPr/>
        </p:nvSpPr>
        <p:spPr>
          <a:xfrm>
            <a:off x="6925284" y="3407943"/>
            <a:ext cx="709930" cy="158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楼板承载实验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2" name="textbox 462"/>
          <p:cNvSpPr/>
          <p:nvPr/>
        </p:nvSpPr>
        <p:spPr>
          <a:xfrm>
            <a:off x="8851480" y="3414928"/>
            <a:ext cx="709930" cy="158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墙体抗剪实验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4" name="rect 464"/>
          <p:cNvSpPr/>
          <p:nvPr/>
        </p:nvSpPr>
        <p:spPr>
          <a:xfrm>
            <a:off x="10620629" y="3396233"/>
            <a:ext cx="457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6" name="textbox 466"/>
          <p:cNvSpPr/>
          <p:nvPr/>
        </p:nvSpPr>
        <p:spPr>
          <a:xfrm>
            <a:off x="2912999" y="4092829"/>
            <a:ext cx="305434" cy="20447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0"/>
              </a:spcBef>
            </a:pPr>
            <a:r>
              <a:rPr sz="1200" kern="0" spc="-7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隔</a:t>
            </a:r>
            <a:r>
              <a:rPr sz="1200" kern="0" spc="-3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音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8" name="textbox 468"/>
          <p:cNvSpPr/>
          <p:nvPr/>
        </p:nvSpPr>
        <p:spPr>
          <a:xfrm>
            <a:off x="2894964" y="846073"/>
            <a:ext cx="305434" cy="20383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200" kern="0" spc="-2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性能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0" name="textbox 470"/>
          <p:cNvSpPr/>
          <p:nvPr/>
        </p:nvSpPr>
        <p:spPr>
          <a:xfrm>
            <a:off x="10610925" y="3414928"/>
            <a:ext cx="481330" cy="1581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抗震实验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 472"/>
          <p:cNvSpPr/>
          <p:nvPr/>
        </p:nvSpPr>
        <p:spPr>
          <a:xfrm>
            <a:off x="589457" y="4374388"/>
            <a:ext cx="1418844" cy="204216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4" name="rect 474"/>
          <p:cNvSpPr/>
          <p:nvPr/>
        </p:nvSpPr>
        <p:spPr>
          <a:xfrm>
            <a:off x="284657" y="3844035"/>
            <a:ext cx="106679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6" name="rect 476"/>
          <p:cNvSpPr/>
          <p:nvPr/>
        </p:nvSpPr>
        <p:spPr>
          <a:xfrm>
            <a:off x="391337" y="3844035"/>
            <a:ext cx="207263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8" name="rect 478"/>
          <p:cNvSpPr/>
          <p:nvPr/>
        </p:nvSpPr>
        <p:spPr>
          <a:xfrm>
            <a:off x="386765" y="4374388"/>
            <a:ext cx="202691" cy="204216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0" name="rect 480"/>
          <p:cNvSpPr/>
          <p:nvPr/>
        </p:nvSpPr>
        <p:spPr>
          <a:xfrm>
            <a:off x="284657" y="4374388"/>
            <a:ext cx="102107" cy="204216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2" name="rect 482"/>
          <p:cNvSpPr/>
          <p:nvPr/>
        </p:nvSpPr>
        <p:spPr>
          <a:xfrm>
            <a:off x="598601" y="3844035"/>
            <a:ext cx="1036319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4" name="rect 484"/>
          <p:cNvSpPr/>
          <p:nvPr/>
        </p:nvSpPr>
        <p:spPr>
          <a:xfrm>
            <a:off x="589457" y="1893316"/>
            <a:ext cx="1013460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6" name="rect 486"/>
          <p:cNvSpPr/>
          <p:nvPr/>
        </p:nvSpPr>
        <p:spPr>
          <a:xfrm>
            <a:off x="284657" y="2137155"/>
            <a:ext cx="102107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88" name="rect 488"/>
          <p:cNvSpPr/>
          <p:nvPr/>
        </p:nvSpPr>
        <p:spPr>
          <a:xfrm>
            <a:off x="386765" y="2137155"/>
            <a:ext cx="202691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0" name="rect 490"/>
          <p:cNvSpPr/>
          <p:nvPr/>
        </p:nvSpPr>
        <p:spPr>
          <a:xfrm>
            <a:off x="589457" y="2137155"/>
            <a:ext cx="1013460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2" name="rect 492"/>
          <p:cNvSpPr/>
          <p:nvPr/>
        </p:nvSpPr>
        <p:spPr>
          <a:xfrm>
            <a:off x="284657" y="2667508"/>
            <a:ext cx="106679" cy="20421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4" name="rect 494"/>
          <p:cNvSpPr/>
          <p:nvPr/>
        </p:nvSpPr>
        <p:spPr>
          <a:xfrm>
            <a:off x="391337" y="2667508"/>
            <a:ext cx="207263" cy="20421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6" name="rect 496"/>
          <p:cNvSpPr/>
          <p:nvPr/>
        </p:nvSpPr>
        <p:spPr>
          <a:xfrm>
            <a:off x="598601" y="2667508"/>
            <a:ext cx="1040891" cy="20421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98" name="rect 498"/>
          <p:cNvSpPr/>
          <p:nvPr/>
        </p:nvSpPr>
        <p:spPr>
          <a:xfrm>
            <a:off x="284657" y="1405635"/>
            <a:ext cx="102107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0" name="rect 500"/>
          <p:cNvSpPr/>
          <p:nvPr/>
        </p:nvSpPr>
        <p:spPr>
          <a:xfrm>
            <a:off x="284657" y="917955"/>
            <a:ext cx="102107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2" name="rect 502"/>
          <p:cNvSpPr/>
          <p:nvPr/>
        </p:nvSpPr>
        <p:spPr>
          <a:xfrm>
            <a:off x="386765" y="917955"/>
            <a:ext cx="202691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4" name="rect 504"/>
          <p:cNvSpPr/>
          <p:nvPr/>
        </p:nvSpPr>
        <p:spPr>
          <a:xfrm>
            <a:off x="589457" y="1161796"/>
            <a:ext cx="1013460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6" name="rect 506"/>
          <p:cNvSpPr/>
          <p:nvPr/>
        </p:nvSpPr>
        <p:spPr>
          <a:xfrm>
            <a:off x="386765" y="1405635"/>
            <a:ext cx="202691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08" name="rect 508"/>
          <p:cNvSpPr/>
          <p:nvPr/>
        </p:nvSpPr>
        <p:spPr>
          <a:xfrm>
            <a:off x="653338" y="305816"/>
            <a:ext cx="231648" cy="28041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10" name="rect 510"/>
          <p:cNvSpPr/>
          <p:nvPr/>
        </p:nvSpPr>
        <p:spPr>
          <a:xfrm>
            <a:off x="589457" y="917955"/>
            <a:ext cx="812292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12" name="rect 512"/>
          <p:cNvSpPr/>
          <p:nvPr/>
        </p:nvSpPr>
        <p:spPr>
          <a:xfrm>
            <a:off x="589457" y="1405635"/>
            <a:ext cx="1013460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14" name="rect 514"/>
          <p:cNvSpPr/>
          <p:nvPr/>
        </p:nvSpPr>
        <p:spPr>
          <a:xfrm>
            <a:off x="284657" y="1893316"/>
            <a:ext cx="102107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16" name="rect 516"/>
          <p:cNvSpPr/>
          <p:nvPr/>
        </p:nvSpPr>
        <p:spPr>
          <a:xfrm>
            <a:off x="386765" y="1893316"/>
            <a:ext cx="202691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18" name="rect 518"/>
          <p:cNvSpPr/>
          <p:nvPr/>
        </p:nvSpPr>
        <p:spPr>
          <a:xfrm>
            <a:off x="884986" y="305816"/>
            <a:ext cx="4142232" cy="28041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20" name="rect 520"/>
          <p:cNvSpPr/>
          <p:nvPr/>
        </p:nvSpPr>
        <p:spPr>
          <a:xfrm>
            <a:off x="284657" y="1161796"/>
            <a:ext cx="102107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22" name="rect 522"/>
          <p:cNvSpPr/>
          <p:nvPr/>
        </p:nvSpPr>
        <p:spPr>
          <a:xfrm>
            <a:off x="386765" y="1161796"/>
            <a:ext cx="202691" cy="248411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24" name="textbox 524"/>
          <p:cNvSpPr/>
          <p:nvPr/>
        </p:nvSpPr>
        <p:spPr>
          <a:xfrm>
            <a:off x="268620" y="316458"/>
            <a:ext cx="5880734" cy="59937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98145" algn="l" rtl="0" eaLnBrk="0">
              <a:lnSpc>
                <a:spcPct val="95000"/>
              </a:lnSpc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3D定制装配式建筑目前优势（以楼高划分</a:t>
            </a:r>
            <a:r>
              <a:rPr sz="1800" b="1" kern="0" spc="-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sz="1800" kern="0" spc="-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3495" algn="l" rtl="0" eaLnBrk="0">
              <a:lnSpc>
                <a:spcPct val="92000"/>
              </a:lnSpc>
              <a:spcBef>
                <a:spcPts val="600"/>
              </a:spcBef>
            </a:pPr>
            <a:r>
              <a:rPr sz="18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低矮层（国内标准</a:t>
            </a:r>
            <a:r>
              <a:rPr sz="1800" kern="0" spc="-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12</a:t>
            </a:r>
            <a:r>
              <a:rPr sz="18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米以下）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8735" algn="l" rtl="0" eaLnBrk="0">
              <a:lnSpc>
                <a:spcPct val="89000"/>
              </a:lnSpc>
              <a:spcBef>
                <a:spcPts val="160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1、</a:t>
            </a:r>
            <a:r>
              <a:rPr sz="1500" kern="0" spc="6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原材料：</a:t>
            </a:r>
            <a:r>
              <a:rPr sz="1500" kern="0" spc="-38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主要原材料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EPS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国标镀锌钢板，来源广，价格低稳。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6035" algn="l" rtl="0" eaLnBrk="0">
              <a:lnSpc>
                <a:spcPct val="89000"/>
              </a:lnSpc>
              <a:spcBef>
                <a:spcPts val="320"/>
              </a:spcBef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2、</a:t>
            </a:r>
            <a:r>
              <a:rPr sz="1500" kern="0" spc="4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生产成本：</a:t>
            </a:r>
            <a:r>
              <a:rPr sz="1500" kern="0" spc="-17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3D打印、成型快、损耗低、无污染、产能大。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6670" indent="635" algn="l" rtl="0" eaLnBrk="0">
              <a:lnSpc>
                <a:spcPct val="102000"/>
              </a:lnSpc>
              <a:spcBef>
                <a:spcPts val="325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3、</a:t>
            </a:r>
            <a:r>
              <a:rPr sz="1500" kern="0" spc="7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运输成本：</a:t>
            </a:r>
            <a:r>
              <a:rPr sz="1500" kern="0" spc="-27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材料轻（材料重量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是传统材料的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1/10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到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1/30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分之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一，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200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公里内可以忽略运费不计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2860" algn="l" rtl="0" eaLnBrk="0">
              <a:lnSpc>
                <a:spcPct val="89000"/>
              </a:lnSpc>
              <a:spcBef>
                <a:spcPts val="160"/>
              </a:spcBef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4、</a:t>
            </a:r>
            <a:r>
              <a:rPr sz="1500" kern="0" spc="5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建设速度：</a:t>
            </a:r>
            <a:r>
              <a:rPr sz="1500" kern="0" spc="-27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5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个人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7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天可建设约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300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平方米的别墅毛坯交工。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0005" indent="-12065" algn="l" rtl="0" eaLnBrk="0">
              <a:lnSpc>
                <a:spcPct val="104000"/>
              </a:lnSpc>
              <a:spcBef>
                <a:spcPts val="330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5、</a:t>
            </a:r>
            <a:r>
              <a:rPr sz="1500" kern="0" spc="6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人工成本：</a:t>
            </a:r>
            <a:r>
              <a:rPr sz="1500" kern="0" spc="-30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传统建筑一个平米几百的人工，</a:t>
            </a:r>
            <a:r>
              <a:rPr sz="1500" kern="0" spc="-3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3D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”是几十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元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5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的人工。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2860" indent="1905" algn="l" rtl="0" eaLnBrk="0">
              <a:lnSpc>
                <a:spcPct val="103000"/>
              </a:lnSpc>
              <a:spcBef>
                <a:spcPts val="255"/>
              </a:spcBef>
            </a:pP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6、</a:t>
            </a:r>
            <a:r>
              <a:rPr sz="1500" kern="0" spc="13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运营成本：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也就是居住成本，传统建筑一个建筑平米一年要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几十甚至上百元的供暖制冷费，作为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咱这个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3D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建房。在中原地区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中，冬天里不供暖，夏天不制冷都完全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没问题。举个例子：我们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在吉林做了好多小房子，冬天外界零下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40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度，屋内没有任何供暖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和制冷的条件下零上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度。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4765" indent="3810" algn="l" rtl="0" eaLnBrk="0">
              <a:lnSpc>
                <a:spcPct val="108000"/>
              </a:lnSpc>
              <a:spcBef>
                <a:spcPts val="185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7、</a:t>
            </a:r>
            <a:r>
              <a:rPr sz="1500" kern="0" spc="-4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8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回收成本：</a:t>
            </a:r>
            <a:r>
              <a:rPr sz="1500" kern="0" spc="-26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传统建筑拆除之后是一堆建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筑垃圾、</a:t>
            </a:r>
            <a:r>
              <a:rPr sz="1500" kern="0" spc="-5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3D</a:t>
            </a:r>
            <a:r>
              <a:rPr sz="1500" kern="0" spc="-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”拆下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来可以重新利用，回收利用率可达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80%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4765" algn="l" rtl="0" eaLnBrk="0">
              <a:lnSpc>
                <a:spcPct val="100000"/>
              </a:lnSpc>
              <a:spcBef>
                <a:spcPts val="80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8、</a:t>
            </a:r>
            <a:r>
              <a:rPr sz="1500" kern="0" spc="6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建成的建筑物：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承重、抗震、抗风、抗拉、抗压、抗冲击、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2860" indent="3175" algn="l" rtl="0" eaLnBrk="0">
              <a:lnSpc>
                <a:spcPct val="104000"/>
              </a:lnSpc>
              <a:spcBef>
                <a:spcPts val="110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耐寒、耐火、隔音、隔热、防潮防虫都是国际一流的品质。简单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举例：垂直受力：国家的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标准是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1965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，“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”是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6500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；水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平受力：国家的标准是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60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”是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1500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kg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;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抗风：国家的标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准是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126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km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/h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，“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”是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240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km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/h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；抗震：国家的标准是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级，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6670" indent="83820" algn="l" rtl="0" eaLnBrk="0">
              <a:lnSpc>
                <a:spcPct val="105000"/>
              </a:lnSpc>
              <a:spcBef>
                <a:spcPts val="100"/>
              </a:spcBef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”是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8.2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级；防火：国家的标准是防火为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1.8h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以上，</a:t>
            </a:r>
            <a:r>
              <a:rPr sz="1500" kern="0" spc="-3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1500" kern="0" spc="-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设置防火完全满足需要，不燃。隔音：五星级酒店的隔音是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贝，“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”可达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65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分贝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26" name="rect 526"/>
          <p:cNvSpPr/>
          <p:nvPr/>
        </p:nvSpPr>
        <p:spPr>
          <a:xfrm>
            <a:off x="6647688" y="5339321"/>
            <a:ext cx="914400" cy="280416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28" name="rect 528"/>
          <p:cNvSpPr/>
          <p:nvPr/>
        </p:nvSpPr>
        <p:spPr>
          <a:xfrm>
            <a:off x="6531864" y="3144774"/>
            <a:ext cx="685800" cy="28041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30" name="rect 530"/>
          <p:cNvSpPr/>
          <p:nvPr/>
        </p:nvSpPr>
        <p:spPr>
          <a:xfrm>
            <a:off x="6531864" y="2321814"/>
            <a:ext cx="685800" cy="28041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32" name="rect 532"/>
          <p:cNvSpPr/>
          <p:nvPr/>
        </p:nvSpPr>
        <p:spPr>
          <a:xfrm>
            <a:off x="6531864" y="3693414"/>
            <a:ext cx="1143000" cy="280416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34" name="rect 534"/>
          <p:cNvSpPr/>
          <p:nvPr/>
        </p:nvSpPr>
        <p:spPr>
          <a:xfrm>
            <a:off x="6662927" y="4242054"/>
            <a:ext cx="944880" cy="280416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36" name="rect 536"/>
          <p:cNvSpPr/>
          <p:nvPr/>
        </p:nvSpPr>
        <p:spPr>
          <a:xfrm>
            <a:off x="6647688" y="4790694"/>
            <a:ext cx="685800" cy="280416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38" name="rect 538"/>
          <p:cNvSpPr/>
          <p:nvPr/>
        </p:nvSpPr>
        <p:spPr>
          <a:xfrm>
            <a:off x="6647688" y="5065014"/>
            <a:ext cx="914400" cy="28041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40" name="rect 540"/>
          <p:cNvSpPr/>
          <p:nvPr/>
        </p:nvSpPr>
        <p:spPr>
          <a:xfrm>
            <a:off x="6531864" y="3419094"/>
            <a:ext cx="1143000" cy="280416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42" name="rect 542"/>
          <p:cNvSpPr/>
          <p:nvPr/>
        </p:nvSpPr>
        <p:spPr>
          <a:xfrm>
            <a:off x="6541007" y="2596134"/>
            <a:ext cx="699516" cy="28041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44" name="rect 544"/>
          <p:cNvSpPr/>
          <p:nvPr/>
        </p:nvSpPr>
        <p:spPr>
          <a:xfrm>
            <a:off x="6531864" y="3967733"/>
            <a:ext cx="1143000" cy="280416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46" name="rect 546"/>
          <p:cNvSpPr/>
          <p:nvPr/>
        </p:nvSpPr>
        <p:spPr>
          <a:xfrm>
            <a:off x="6531864" y="2047494"/>
            <a:ext cx="1143000" cy="28041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48" name="rect 548"/>
          <p:cNvSpPr/>
          <p:nvPr/>
        </p:nvSpPr>
        <p:spPr>
          <a:xfrm>
            <a:off x="6647688" y="5613641"/>
            <a:ext cx="685800" cy="280416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50" name="rect 550"/>
          <p:cNvSpPr/>
          <p:nvPr/>
        </p:nvSpPr>
        <p:spPr>
          <a:xfrm>
            <a:off x="6541007" y="1498854"/>
            <a:ext cx="1635252" cy="28041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52" name="rect 552"/>
          <p:cNvSpPr/>
          <p:nvPr/>
        </p:nvSpPr>
        <p:spPr>
          <a:xfrm>
            <a:off x="6547104" y="950214"/>
            <a:ext cx="708659" cy="28041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54" name="textbox 554"/>
          <p:cNvSpPr/>
          <p:nvPr/>
        </p:nvSpPr>
        <p:spPr>
          <a:xfrm>
            <a:off x="6180887" y="686409"/>
            <a:ext cx="5741034" cy="52241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" algn="l" rtl="0" eaLnBrk="0">
              <a:lnSpc>
                <a:spcPct val="92000"/>
              </a:lnSpc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高层（国内标准12米以上）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3655" indent="-6985" algn="l" rtl="0" eaLnBrk="0">
              <a:lnSpc>
                <a:spcPct val="96000"/>
              </a:lnSpc>
              <a:spcBef>
                <a:spcPts val="175"/>
              </a:spcBef>
            </a:pP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</a:t>
            </a:r>
            <a:r>
              <a:rPr sz="1800" kern="0" spc="-1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2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地基：</a:t>
            </a:r>
            <a:r>
              <a:rPr sz="1800" kern="0" spc="-50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由于墙体材料重量是传统墙体的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/10  ~1/30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之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间，地基可以相对小、浅。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2705" indent="-33020" algn="l" rtl="0" eaLnBrk="0">
              <a:lnSpc>
                <a:spcPct val="97000"/>
              </a:lnSpc>
              <a:spcBef>
                <a:spcPts val="190"/>
              </a:spcBef>
            </a:pP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</a:t>
            </a:r>
            <a:r>
              <a:rPr sz="1800" kern="0" spc="-18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1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主体框架结构：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墙体材料自身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是墙体、</a:t>
            </a:r>
            <a:r>
              <a:rPr sz="1800" kern="0" spc="-4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自身是结构、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自身带保温、梁柱配筋可以大幅度减少。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415" algn="l" rtl="0" eaLnBrk="0">
              <a:lnSpc>
                <a:spcPct val="83000"/>
              </a:lnSpc>
              <a:spcBef>
                <a:spcPts val="135"/>
              </a:spcBef>
            </a:pPr>
            <a:r>
              <a:rPr sz="1800" kern="0" spc="-6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3</a:t>
            </a:r>
            <a:r>
              <a:rPr sz="1800" kern="0" spc="-2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-6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二次结构：</a:t>
            </a:r>
            <a:r>
              <a:rPr sz="1800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与现在应用最广泛的砌块砖</a:t>
            </a:r>
            <a:r>
              <a:rPr sz="1800" kern="0" spc="-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对比如下：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370"/>
              </a:spcBef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4</a:t>
            </a:r>
            <a:r>
              <a:rPr sz="1800" kern="0" spc="-2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-2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面积：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10cm，</a:t>
            </a:r>
            <a:r>
              <a:rPr sz="1800" kern="0" spc="-2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比砌块砖增大实用面积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50%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9685" indent="-1270" algn="l" rtl="0" eaLnBrk="0">
              <a:lnSpc>
                <a:spcPct val="99000"/>
              </a:lnSpc>
              <a:spcBef>
                <a:spcPts val="20"/>
              </a:spcBef>
            </a:pP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5</a:t>
            </a:r>
            <a:r>
              <a:rPr sz="1800" kern="0" spc="-1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2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墙体：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打钉子挂重物没问题，随便打两个钉子，能挂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kern="0" spc="-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200KG</a:t>
            </a:r>
            <a:r>
              <a:rPr sz="18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9050" algn="l" rtl="0" eaLnBrk="0">
              <a:lnSpc>
                <a:spcPct val="83000"/>
              </a:lnSpc>
              <a:spcBef>
                <a:spcPts val="195"/>
              </a:spcBef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6</a:t>
            </a:r>
            <a:r>
              <a:rPr sz="1800" kern="0" spc="-2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-2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隔音：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隔音好，远超砌块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砖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415" algn="l" rtl="0" eaLnBrk="0">
              <a:lnSpc>
                <a:spcPct val="83000"/>
              </a:lnSpc>
              <a:spcBef>
                <a:spcPts val="370"/>
              </a:spcBef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7</a:t>
            </a:r>
            <a:r>
              <a:rPr sz="1800" kern="0" spc="-2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-2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开裂问题：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永远不会开裂，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6510" algn="l" rtl="0" eaLnBrk="0">
              <a:lnSpc>
                <a:spcPct val="83000"/>
              </a:lnSpc>
              <a:spcBef>
                <a:spcPts val="370"/>
              </a:spcBef>
            </a:pP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8</a:t>
            </a:r>
            <a:r>
              <a:rPr sz="1800" kern="0" spc="-14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-3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防火等级：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A级防火。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6510" algn="l" rtl="0" eaLnBrk="0">
              <a:lnSpc>
                <a:spcPct val="83000"/>
              </a:lnSpc>
              <a:spcBef>
                <a:spcPts val="365"/>
              </a:spcBef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9</a:t>
            </a:r>
            <a:r>
              <a:rPr sz="1800" kern="0" spc="-17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-2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水电管道：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水电预埋已经完成，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9685" indent="6350" algn="l" rtl="0" eaLnBrk="0">
              <a:lnSpc>
                <a:spcPct val="96000"/>
              </a:lnSpc>
              <a:spcBef>
                <a:spcPts val="345"/>
              </a:spcBef>
            </a:pP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10</a:t>
            </a:r>
            <a:r>
              <a:rPr sz="1800" kern="0" spc="-1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3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保温性：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保温性好，导热系数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0.055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（后期供暖制冷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省钱，运营费用大幅度降低）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6670" algn="l" rtl="0" eaLnBrk="0">
              <a:lnSpc>
                <a:spcPct val="83000"/>
              </a:lnSpc>
              <a:spcBef>
                <a:spcPts val="200"/>
              </a:spcBef>
            </a:pPr>
            <a:r>
              <a:rPr sz="1800" kern="0" spc="-5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</a:t>
            </a:r>
            <a:r>
              <a:rPr sz="1800" kern="0" spc="-20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-5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强度：</a:t>
            </a:r>
            <a:r>
              <a:rPr sz="1800" kern="0" spc="-53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自身受力，强度高。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6670" algn="l" rtl="0" eaLnBrk="0">
              <a:lnSpc>
                <a:spcPct val="83000"/>
              </a:lnSpc>
              <a:spcBef>
                <a:spcPts val="365"/>
              </a:spcBef>
            </a:pP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12</a:t>
            </a:r>
            <a:r>
              <a:rPr sz="1800" kern="0" spc="-19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-3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速度快：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建设速度快，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6670" algn="l" rtl="0" eaLnBrk="0">
              <a:lnSpc>
                <a:spcPct val="83000"/>
              </a:lnSpc>
              <a:spcBef>
                <a:spcPts val="365"/>
              </a:spcBef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13</a:t>
            </a:r>
            <a:r>
              <a:rPr sz="1800" kern="0" spc="-2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-2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寿命长：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远超建筑规定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寿命。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6670" algn="l" rtl="0" eaLnBrk="0">
              <a:lnSpc>
                <a:spcPct val="95000"/>
              </a:lnSpc>
              <a:spcBef>
                <a:spcPts val="350"/>
              </a:spcBef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14</a:t>
            </a:r>
            <a:r>
              <a:rPr sz="1800" kern="0" spc="-220" dirty="0">
                <a:solidFill>
                  <a:srgbClr val="000000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800" kern="0" spc="-10" dirty="0">
                <a:solidFill>
                  <a:srgbClr val="0000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施工：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施工简单、速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度快、现场打印现场施工。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picture 5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728459"/>
          </a:xfrm>
          <a:prstGeom prst="rect">
            <a:avLst/>
          </a:prstGeom>
        </p:spPr>
      </p:pic>
      <p:graphicFrame>
        <p:nvGraphicFramePr>
          <p:cNvPr id="558" name="table 558"/>
          <p:cNvGraphicFramePr>
            <a:graphicFrameLocks noGrp="1"/>
          </p:cNvGraphicFramePr>
          <p:nvPr/>
        </p:nvGraphicFramePr>
        <p:xfrm>
          <a:off x="6572757" y="5283453"/>
          <a:ext cx="5092065" cy="11049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5092065"/>
              </a:tblGrid>
              <a:tr h="1092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695" algn="l" rtl="0" eaLnBrk="0">
                        <a:lnSpc>
                          <a:spcPct val="10400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按照中国规范要求，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目前纯冷弯薄型钢结构体系的房屋只能盖到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层，但在欧美，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这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种结构形式已经可以实现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层以上建筑。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03505" indent="5080" algn="l" rtl="0" eaLnBrk="0">
                        <a:lnSpc>
                          <a:spcPct val="104000"/>
                        </a:lnSpc>
                        <a:spcBef>
                          <a:spcPts val="3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中国公司目前完工最大的冷弯薄型钢结构体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系单体的建筑面积为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6100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㎡，施工周期为</a:t>
                      </a: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90</a:t>
                      </a: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天。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98425" indent="635" algn="l" rtl="0" eaLnBrk="0">
                        <a:lnSpc>
                          <a:spcPct val="104000"/>
                        </a:lnSpc>
                        <a:spcBef>
                          <a:spcPts val="15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包括结构设计， 材料供应，现场安装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，室内装饰， 水电安装等， 惠合联旺将为客户提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供全面的解决方案。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60" name="textbox 560"/>
          <p:cNvSpPr/>
          <p:nvPr/>
        </p:nvSpPr>
        <p:spPr>
          <a:xfrm>
            <a:off x="548830" y="940815"/>
            <a:ext cx="5143500" cy="33400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" algn="l" rtl="0" eaLnBrk="0">
              <a:lnSpc>
                <a:spcPct val="102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是以轻钢龙骨或冷弯薄壁型钢为骨架，以固定在轻钢龙骨上的纤维增强水泥平板、硅酸钙板、防火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板、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发泡陶瓷板或冲压钢网为面板，中间浇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EPS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混凝土、泡沫混凝土或其他轻质材料合成的复合墙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group 16"/>
          <p:cNvGrpSpPr/>
          <p:nvPr/>
        </p:nvGrpSpPr>
        <p:grpSpPr>
          <a:xfrm rot="21600000">
            <a:off x="1496949" y="2577972"/>
            <a:ext cx="3999865" cy="179345"/>
            <a:chOff x="0" y="0"/>
            <a:chExt cx="3999865" cy="179345"/>
          </a:xfrm>
        </p:grpSpPr>
        <p:sp>
          <p:nvSpPr>
            <p:cNvPr id="562" name="rect 562"/>
            <p:cNvSpPr/>
            <p:nvPr/>
          </p:nvSpPr>
          <p:spPr>
            <a:xfrm>
              <a:off x="0" y="0"/>
              <a:ext cx="3864864" cy="176784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4" name="textbox 564"/>
            <p:cNvSpPr/>
            <p:nvPr/>
          </p:nvSpPr>
          <p:spPr>
            <a:xfrm>
              <a:off x="-12700" y="-12700"/>
              <a:ext cx="4025900" cy="2178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" algn="l" rtl="0" eaLnBrk="0">
                <a:lnSpc>
                  <a:spcPts val="1225"/>
                </a:lnSpc>
                <a:spcBef>
                  <a:spcPts val="0"/>
                </a:spcBef>
              </a:pPr>
              <a:r>
                <a:rPr sz="1000" kern="0" spc="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可在</a:t>
              </a:r>
              <a:r>
                <a:rPr sz="1000" kern="0" spc="5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</a:t>
              </a:r>
              <a:r>
                <a:rPr sz="1000" kern="0" spc="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度及以下抗震设防烈度区使用；抗冲击性能时</a:t>
              </a:r>
              <a:r>
                <a:rPr sz="1000" kern="0" spc="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一般砌体的</a:t>
              </a:r>
              <a:r>
                <a:rPr sz="1000" kern="0" spc="4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1.5</a:t>
              </a:r>
              <a:r>
                <a:rPr sz="1000" kern="0" spc="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566" name="textbox 566"/>
          <p:cNvSpPr/>
          <p:nvPr/>
        </p:nvSpPr>
        <p:spPr>
          <a:xfrm>
            <a:off x="1488439" y="1867788"/>
            <a:ext cx="3729990" cy="17970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5"/>
              </a:lnSpc>
              <a:spcBef>
                <a:spcPts val="0"/>
              </a:spcBef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满足住宅、公寓和酒店等不同类型建筑隔墙的隔音要求， 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bB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&gt;45</a:t>
            </a: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68" name="textbox 568"/>
          <p:cNvSpPr/>
          <p:nvPr/>
        </p:nvSpPr>
        <p:spPr>
          <a:xfrm>
            <a:off x="1488439" y="1643887"/>
            <a:ext cx="3162935" cy="17970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ts val="1225"/>
              </a:lnSpc>
              <a:spcBef>
                <a:spcPts val="0"/>
              </a:spcBef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级防火，耐火极限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2-4h</a:t>
            </a: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，且在燃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烧时无有害气体排放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0" name="textbox 570"/>
          <p:cNvSpPr/>
          <p:nvPr/>
        </p:nvSpPr>
        <p:spPr>
          <a:xfrm>
            <a:off x="1496949" y="2100071"/>
            <a:ext cx="2926714" cy="17970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" algn="l" rtl="0" eaLnBrk="0">
              <a:lnSpc>
                <a:spcPts val="1225"/>
              </a:lnSpc>
              <a:spcBef>
                <a:spcPts val="0"/>
              </a:spcBef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面密度仅为砌块的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1/2--1/5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，可增加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6%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的得</a:t>
            </a:r>
            <a:r>
              <a:rPr sz="10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房率。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2" name="textbox 572"/>
          <p:cNvSpPr/>
          <p:nvPr/>
        </p:nvSpPr>
        <p:spPr>
          <a:xfrm>
            <a:off x="1496949" y="2345563"/>
            <a:ext cx="2138679" cy="17970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05" algn="l" rtl="0" eaLnBrk="0">
              <a:lnSpc>
                <a:spcPts val="1225"/>
              </a:lnSpc>
              <a:spcBef>
                <a:spcPts val="0"/>
              </a:spcBef>
            </a:pPr>
            <a:r>
              <a:rPr sz="10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墙体自保温，冬天保暖，</a:t>
            </a: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夏天隔热。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4" name="textbox 574"/>
          <p:cNvSpPr/>
          <p:nvPr/>
        </p:nvSpPr>
        <p:spPr>
          <a:xfrm>
            <a:off x="1488439" y="2801873"/>
            <a:ext cx="1871979" cy="17970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35" algn="l" rtl="0" eaLnBrk="0">
              <a:lnSpc>
                <a:spcPts val="1225"/>
              </a:lnSpc>
              <a:spcBef>
                <a:spcPts val="0"/>
              </a:spcBef>
            </a:pP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屏蔽电磁辐射，</a:t>
            </a:r>
            <a:r>
              <a:rPr sz="1000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抗电磁波干扰。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6" name="rect 576"/>
          <p:cNvSpPr/>
          <p:nvPr/>
        </p:nvSpPr>
        <p:spPr>
          <a:xfrm>
            <a:off x="7719948" y="899921"/>
            <a:ext cx="1738883" cy="17678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78" name="textbox 578"/>
          <p:cNvSpPr/>
          <p:nvPr/>
        </p:nvSpPr>
        <p:spPr>
          <a:xfrm>
            <a:off x="7710015" y="923230"/>
            <a:ext cx="1762760" cy="180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10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楼承钢板现浇混凝土楼面系统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0" name="textbox 580"/>
          <p:cNvSpPr/>
          <p:nvPr/>
        </p:nvSpPr>
        <p:spPr>
          <a:xfrm>
            <a:off x="6578854" y="292607"/>
            <a:ext cx="1220469" cy="203200"/>
          </a:xfrm>
          <a:prstGeom prst="rect">
            <a:avLst/>
          </a:prstGeom>
          <a:solidFill>
            <a:srgbClr val="AD9A5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两种楼面系统选择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2" name="textbox 582"/>
          <p:cNvSpPr/>
          <p:nvPr/>
        </p:nvSpPr>
        <p:spPr>
          <a:xfrm>
            <a:off x="481101" y="292607"/>
            <a:ext cx="1067435" cy="203200"/>
          </a:xfrm>
          <a:prstGeom prst="rect">
            <a:avLst/>
          </a:prstGeom>
          <a:solidFill>
            <a:srgbClr val="AD9A5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轻质灌浆墙系统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4" name="textbox 584"/>
          <p:cNvSpPr/>
          <p:nvPr/>
        </p:nvSpPr>
        <p:spPr>
          <a:xfrm>
            <a:off x="10002266" y="880617"/>
            <a:ext cx="1156335" cy="17907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5"/>
              </a:lnSpc>
              <a:spcBef>
                <a:spcPts val="0"/>
              </a:spcBef>
            </a:pPr>
            <a:r>
              <a:rPr sz="10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LGSF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轻质楼面系统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6" name="textbox 586"/>
          <p:cNvSpPr/>
          <p:nvPr/>
        </p:nvSpPr>
        <p:spPr>
          <a:xfrm>
            <a:off x="565772" y="2561716"/>
            <a:ext cx="760730" cy="18732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高强  </a:t>
            </a: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1100" b="1" kern="0" spc="-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抗震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8" name="textbox 588"/>
          <p:cNvSpPr/>
          <p:nvPr/>
        </p:nvSpPr>
        <p:spPr>
          <a:xfrm>
            <a:off x="548640" y="2114677"/>
            <a:ext cx="761365" cy="18732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0"/>
              </a:spcBef>
            </a:pP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轻质  </a:t>
            </a: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1100" b="1" kern="0" spc="-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体薄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0" name="textbox 590"/>
          <p:cNvSpPr/>
          <p:nvPr/>
        </p:nvSpPr>
        <p:spPr>
          <a:xfrm>
            <a:off x="565772" y="2341753"/>
            <a:ext cx="760730" cy="18732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保温  </a:t>
            </a: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1100" b="1" kern="0" spc="-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隔热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2" name="textbox 592"/>
          <p:cNvSpPr/>
          <p:nvPr/>
        </p:nvSpPr>
        <p:spPr>
          <a:xfrm>
            <a:off x="557301" y="1867789"/>
            <a:ext cx="760730" cy="18732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</a:pP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隔声  </a:t>
            </a: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1100" b="1" kern="0" spc="-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降噪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4" name="textbox 594"/>
          <p:cNvSpPr/>
          <p:nvPr/>
        </p:nvSpPr>
        <p:spPr>
          <a:xfrm>
            <a:off x="557301" y="2802255"/>
            <a:ext cx="760730" cy="18732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</a:pP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防磁  </a:t>
            </a: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·</a:t>
            </a:r>
            <a:r>
              <a:rPr sz="1100" b="1" kern="0" spc="-1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1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防辐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6" name="textbox 596"/>
          <p:cNvSpPr/>
          <p:nvPr/>
        </p:nvSpPr>
        <p:spPr>
          <a:xfrm>
            <a:off x="811110" y="1643888"/>
            <a:ext cx="281304" cy="187325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0"/>
              </a:spcBef>
            </a:pPr>
            <a:r>
              <a:rPr sz="11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防</a:t>
            </a:r>
            <a:r>
              <a:rPr sz="11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picture 5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728459"/>
          </a:xfrm>
          <a:prstGeom prst="rect">
            <a:avLst/>
          </a:prstGeom>
        </p:spPr>
      </p:pic>
      <p:sp>
        <p:nvSpPr>
          <p:cNvPr id="600" name="rect 600"/>
          <p:cNvSpPr/>
          <p:nvPr/>
        </p:nvSpPr>
        <p:spPr>
          <a:xfrm>
            <a:off x="555561" y="1185164"/>
            <a:ext cx="18288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02" name="rect 602"/>
          <p:cNvSpPr/>
          <p:nvPr/>
        </p:nvSpPr>
        <p:spPr>
          <a:xfrm>
            <a:off x="555561" y="2094483"/>
            <a:ext cx="34290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04" name="rect 604"/>
          <p:cNvSpPr/>
          <p:nvPr/>
        </p:nvSpPr>
        <p:spPr>
          <a:xfrm>
            <a:off x="555561" y="954404"/>
            <a:ext cx="5029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06" name="rect 606"/>
          <p:cNvSpPr/>
          <p:nvPr/>
        </p:nvSpPr>
        <p:spPr>
          <a:xfrm>
            <a:off x="555561" y="2325370"/>
            <a:ext cx="3886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08" name="rect 608"/>
          <p:cNvSpPr/>
          <p:nvPr/>
        </p:nvSpPr>
        <p:spPr>
          <a:xfrm>
            <a:off x="555561" y="1416050"/>
            <a:ext cx="48006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10" name="rect 610"/>
          <p:cNvSpPr/>
          <p:nvPr/>
        </p:nvSpPr>
        <p:spPr>
          <a:xfrm>
            <a:off x="555561" y="1640078"/>
            <a:ext cx="38862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12" name="rect 612"/>
          <p:cNvSpPr/>
          <p:nvPr/>
        </p:nvSpPr>
        <p:spPr>
          <a:xfrm>
            <a:off x="555561" y="733552"/>
            <a:ext cx="52578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14" name="rect 614"/>
          <p:cNvSpPr/>
          <p:nvPr/>
        </p:nvSpPr>
        <p:spPr>
          <a:xfrm>
            <a:off x="555561" y="1861439"/>
            <a:ext cx="33147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16" name="textbox 616"/>
          <p:cNvSpPr/>
          <p:nvPr/>
        </p:nvSpPr>
        <p:spPr>
          <a:xfrm>
            <a:off x="543750" y="751611"/>
            <a:ext cx="5282565" cy="1750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ct val="133000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建筑有筋扩张网具有特强的抓浆和锁结力，渗滤自密实和环箍能力，有筋扩张网蒙皮效应保证建筑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不开裂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建筑有筋扩张网免模板，施工速度块、装配化高效施工保证高质量，避免反复维护的人力和资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源消耗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4605" algn="l" rtl="0" eaLnBrk="0">
              <a:lnSpc>
                <a:spcPct val="97000"/>
              </a:lnSpc>
              <a:spcBef>
                <a:spcPts val="77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可随造型变化，实现弧形等异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形墙体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4605" indent="635" algn="l" rtl="0" eaLnBrk="0">
              <a:lnSpc>
                <a:spcPct val="152000"/>
              </a:lnSpc>
              <a:spcBef>
                <a:spcPts val="295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以镀锌钢板为主要原料，以专有技术和设备加工制造，生产工艺低碳环保，市场无同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品质产品。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专用龙骨标准件方便连接固持钢板网，且承受竖向浇筑冲击及限制侧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向压力。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4605" algn="l" rtl="0" eaLnBrk="0">
              <a:lnSpc>
                <a:spcPct val="89000"/>
              </a:lnSpc>
              <a:spcBef>
                <a:spcPts val="70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完美配套轻钢结构、砖混结构等各类建筑，安装方便，承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载力强。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algn="l" rtl="0" eaLnBrk="0">
              <a:lnSpc>
                <a:spcPts val="1835"/>
              </a:lnSpc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设备管线预留，解决二次开槽布线所带来建筑开裂漏水等质量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0"/>
              </a:spcBef>
            </a:pP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整体浇筑筑粒混凝土：楼板面平整，不用另外制作吊顶，节省吊顶装修费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8" name="textbox 618"/>
          <p:cNvSpPr/>
          <p:nvPr/>
        </p:nvSpPr>
        <p:spPr>
          <a:xfrm>
            <a:off x="6524625" y="4575936"/>
            <a:ext cx="5314950" cy="37845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" algn="l" rtl="0" eaLnBrk="0">
              <a:lnSpc>
                <a:spcPct val="106000"/>
              </a:lnSpc>
              <a:spcBef>
                <a:spcPts val="0"/>
              </a:spcBef>
            </a:pPr>
            <a:r>
              <a:rPr sz="11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在应用上，北京科莱达集团的3D定制板墙装配式绿色建筑体系&amp;3D定制灌注装配式建  </a:t>
            </a:r>
            <a:r>
              <a:rPr sz="11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筑体系的各类产品可广泛应用于内</a:t>
            </a:r>
            <a:r>
              <a:rPr sz="11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墙、外墙、屋顶、楼板，  可与任何建筑装修材料进行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9391650" y="5338191"/>
            <a:ext cx="978407" cy="1026148"/>
            <a:chOff x="0" y="0"/>
            <a:chExt cx="978407" cy="1026148"/>
          </a:xfrm>
        </p:grpSpPr>
        <p:sp>
          <p:nvSpPr>
            <p:cNvPr id="620" name="path 620"/>
            <p:cNvSpPr/>
            <p:nvPr/>
          </p:nvSpPr>
          <p:spPr>
            <a:xfrm>
              <a:off x="0" y="0"/>
              <a:ext cx="978407" cy="1022565"/>
            </a:xfrm>
            <a:custGeom>
              <a:avLst/>
              <a:gdLst/>
              <a:ahLst/>
              <a:cxnLst/>
              <a:rect l="0" t="0" r="0" b="0"/>
              <a:pathLst>
                <a:path w="1540" h="1610">
                  <a:moveTo>
                    <a:pt x="0" y="290"/>
                  </a:moveTo>
                  <a:lnTo>
                    <a:pt x="1324" y="290"/>
                  </a:lnTo>
                  <a:lnTo>
                    <a:pt x="1324" y="0"/>
                  </a:lnTo>
                  <a:lnTo>
                    <a:pt x="0" y="0"/>
                  </a:lnTo>
                  <a:lnTo>
                    <a:pt x="0" y="290"/>
                  </a:lnTo>
                  <a:close/>
                </a:path>
                <a:path w="1540" h="1610">
                  <a:moveTo>
                    <a:pt x="0" y="554"/>
                  </a:moveTo>
                  <a:lnTo>
                    <a:pt x="1324" y="554"/>
                  </a:lnTo>
                  <a:lnTo>
                    <a:pt x="1324" y="263"/>
                  </a:lnTo>
                  <a:lnTo>
                    <a:pt x="0" y="263"/>
                  </a:lnTo>
                  <a:lnTo>
                    <a:pt x="0" y="554"/>
                  </a:lnTo>
                  <a:close/>
                </a:path>
                <a:path w="1540" h="1610">
                  <a:moveTo>
                    <a:pt x="0" y="818"/>
                  </a:moveTo>
                  <a:lnTo>
                    <a:pt x="1540" y="818"/>
                  </a:lnTo>
                  <a:lnTo>
                    <a:pt x="1540" y="527"/>
                  </a:lnTo>
                  <a:lnTo>
                    <a:pt x="0" y="527"/>
                  </a:lnTo>
                  <a:lnTo>
                    <a:pt x="0" y="818"/>
                  </a:lnTo>
                  <a:close/>
                </a:path>
                <a:path w="1540" h="1610">
                  <a:moveTo>
                    <a:pt x="0" y="1082"/>
                  </a:moveTo>
                  <a:lnTo>
                    <a:pt x="1324" y="1082"/>
                  </a:lnTo>
                  <a:lnTo>
                    <a:pt x="1324" y="791"/>
                  </a:lnTo>
                  <a:lnTo>
                    <a:pt x="0" y="791"/>
                  </a:lnTo>
                  <a:lnTo>
                    <a:pt x="0" y="1082"/>
                  </a:lnTo>
                  <a:close/>
                </a:path>
                <a:path w="1540" h="1610">
                  <a:moveTo>
                    <a:pt x="0" y="1346"/>
                  </a:moveTo>
                  <a:lnTo>
                    <a:pt x="1324" y="1346"/>
                  </a:lnTo>
                  <a:lnTo>
                    <a:pt x="1324" y="1055"/>
                  </a:lnTo>
                  <a:lnTo>
                    <a:pt x="0" y="1055"/>
                  </a:lnTo>
                  <a:lnTo>
                    <a:pt x="0" y="1346"/>
                  </a:lnTo>
                  <a:close/>
                </a:path>
                <a:path w="1540" h="1610">
                  <a:moveTo>
                    <a:pt x="0" y="1610"/>
                  </a:moveTo>
                  <a:lnTo>
                    <a:pt x="883" y="1610"/>
                  </a:lnTo>
                  <a:lnTo>
                    <a:pt x="883" y="1319"/>
                  </a:lnTo>
                  <a:lnTo>
                    <a:pt x="0" y="1319"/>
                  </a:lnTo>
                  <a:lnTo>
                    <a:pt x="0" y="161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2" name="textbox 622"/>
            <p:cNvSpPr/>
            <p:nvPr/>
          </p:nvSpPr>
          <p:spPr>
            <a:xfrm>
              <a:off x="-12700" y="-12700"/>
              <a:ext cx="1003935" cy="106553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875" algn="l" rtl="0" eaLnBrk="0">
                <a:lnSpc>
                  <a:spcPts val="1275"/>
                </a:lnSpc>
                <a:spcBef>
                  <a:spcPts val="0"/>
                </a:spcBef>
              </a:pPr>
              <a:r>
                <a:rPr sz="1000" b="1" kern="0" spc="-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企业用建筑，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5875" algn="l" rtl="0" eaLnBrk="0">
                <a:lnSpc>
                  <a:spcPts val="1280"/>
                </a:lnSpc>
                <a:spcBef>
                  <a:spcPts val="45"/>
                </a:spcBef>
              </a:pPr>
              <a:r>
                <a:rPr sz="1000" b="1" kern="0" spc="-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如温室大棚、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5240" indent="1270" algn="l" rtl="0" eaLnBrk="0">
                <a:lnSpc>
                  <a:spcPct val="98000"/>
                </a:lnSpc>
                <a:spcBef>
                  <a:spcPts val="50"/>
                </a:spcBef>
              </a:pPr>
              <a:r>
                <a:rPr sz="1100" b="1" kern="0" spc="-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高档厂房车间、</a:t>
              </a:r>
              <a:r>
                <a:rPr sz="1100" b="1" kern="0" spc="4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100" b="1" kern="0" spc="-3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仓库、冷库、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5240" indent="635" algn="l" rtl="0" eaLnBrk="0">
                <a:lnSpc>
                  <a:spcPct val="99000"/>
                </a:lnSpc>
                <a:spcBef>
                  <a:spcPts val="30"/>
                </a:spcBef>
              </a:pPr>
              <a:r>
                <a:rPr sz="1100" b="1" kern="0" spc="-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活动板房、方</a:t>
              </a:r>
              <a:r>
                <a:rPr sz="1100" b="1" kern="0" spc="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1100" b="1" kern="0" spc="-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舱医院等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6715125" y="5433618"/>
            <a:ext cx="978407" cy="858483"/>
            <a:chOff x="0" y="0"/>
            <a:chExt cx="978407" cy="858483"/>
          </a:xfrm>
        </p:grpSpPr>
        <p:sp>
          <p:nvSpPr>
            <p:cNvPr id="624" name="path 624"/>
            <p:cNvSpPr/>
            <p:nvPr/>
          </p:nvSpPr>
          <p:spPr>
            <a:xfrm>
              <a:off x="0" y="0"/>
              <a:ext cx="978407" cy="854963"/>
            </a:xfrm>
            <a:custGeom>
              <a:avLst/>
              <a:gdLst/>
              <a:ahLst/>
              <a:cxnLst/>
              <a:rect l="0" t="0" r="0" b="0"/>
              <a:pathLst>
                <a:path w="1540" h="1346">
                  <a:moveTo>
                    <a:pt x="0" y="290"/>
                  </a:moveTo>
                  <a:lnTo>
                    <a:pt x="1324" y="290"/>
                  </a:lnTo>
                  <a:lnTo>
                    <a:pt x="1324" y="0"/>
                  </a:lnTo>
                  <a:lnTo>
                    <a:pt x="0" y="0"/>
                  </a:lnTo>
                  <a:lnTo>
                    <a:pt x="0" y="290"/>
                  </a:lnTo>
                  <a:close/>
                </a:path>
                <a:path w="1540" h="1346">
                  <a:moveTo>
                    <a:pt x="0" y="554"/>
                  </a:moveTo>
                  <a:lnTo>
                    <a:pt x="1324" y="554"/>
                  </a:lnTo>
                  <a:lnTo>
                    <a:pt x="1324" y="263"/>
                  </a:lnTo>
                  <a:lnTo>
                    <a:pt x="0" y="263"/>
                  </a:lnTo>
                  <a:lnTo>
                    <a:pt x="0" y="554"/>
                  </a:lnTo>
                  <a:close/>
                </a:path>
                <a:path w="1540" h="1346">
                  <a:moveTo>
                    <a:pt x="0" y="818"/>
                  </a:moveTo>
                  <a:lnTo>
                    <a:pt x="1324" y="818"/>
                  </a:lnTo>
                  <a:lnTo>
                    <a:pt x="1324" y="527"/>
                  </a:lnTo>
                  <a:lnTo>
                    <a:pt x="0" y="527"/>
                  </a:lnTo>
                  <a:lnTo>
                    <a:pt x="0" y="818"/>
                  </a:lnTo>
                  <a:close/>
                </a:path>
                <a:path w="1540" h="1346">
                  <a:moveTo>
                    <a:pt x="0" y="1082"/>
                  </a:moveTo>
                  <a:lnTo>
                    <a:pt x="1540" y="1082"/>
                  </a:lnTo>
                  <a:lnTo>
                    <a:pt x="1540" y="791"/>
                  </a:lnTo>
                  <a:lnTo>
                    <a:pt x="0" y="791"/>
                  </a:lnTo>
                  <a:lnTo>
                    <a:pt x="0" y="1082"/>
                  </a:lnTo>
                  <a:close/>
                </a:path>
                <a:path w="1540" h="1346">
                  <a:moveTo>
                    <a:pt x="0" y="1346"/>
                  </a:moveTo>
                  <a:lnTo>
                    <a:pt x="883" y="1346"/>
                  </a:lnTo>
                  <a:lnTo>
                    <a:pt x="883" y="1055"/>
                  </a:lnTo>
                  <a:lnTo>
                    <a:pt x="0" y="1055"/>
                  </a:lnTo>
                  <a:lnTo>
                    <a:pt x="0" y="1346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6" name="textbox 626"/>
            <p:cNvSpPr/>
            <p:nvPr/>
          </p:nvSpPr>
          <p:spPr>
            <a:xfrm>
              <a:off x="-12700" y="-12700"/>
              <a:ext cx="1003935" cy="8985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5240" indent="1905" algn="l" rtl="0" eaLnBrk="0">
                <a:lnSpc>
                  <a:spcPct val="99000"/>
                </a:lnSpc>
                <a:spcBef>
                  <a:spcPts val="0"/>
                </a:spcBef>
              </a:pPr>
              <a:r>
                <a:rPr sz="1100" b="1" kern="0" spc="-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一般民用建筑</a:t>
              </a:r>
              <a:r>
                <a:rPr sz="1100" b="1" kern="0" spc="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1100" b="1" kern="0" spc="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住宅和农村城</a:t>
              </a:r>
              <a:r>
                <a:rPr sz="1100" b="1" kern="0" spc="-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1100" b="1" kern="0" spc="-3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镇改造建筑，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5240" algn="l" rtl="0" eaLnBrk="0">
                <a:lnSpc>
                  <a:spcPct val="99000"/>
                </a:lnSpc>
                <a:spcBef>
                  <a:spcPts val="30"/>
                </a:spcBef>
              </a:pPr>
              <a:r>
                <a:rPr sz="1100" b="1" kern="0" spc="-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如：高档别墅、</a:t>
              </a:r>
              <a:r>
                <a:rPr sz="1100" b="1" kern="0" spc="5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100" b="1" kern="0" spc="-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保障房等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628" name="textbox 628"/>
          <p:cNvSpPr/>
          <p:nvPr/>
        </p:nvSpPr>
        <p:spPr>
          <a:xfrm>
            <a:off x="10639329" y="5339784"/>
            <a:ext cx="1005205" cy="859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" algn="l" rtl="0" eaLnBrk="0">
              <a:lnSpc>
                <a:spcPct val="99000"/>
              </a:lnSpc>
            </a:pPr>
            <a:r>
              <a:rPr sz="11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其他应用领域，</a:t>
            </a:r>
            <a:r>
              <a:rPr sz="11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如：高层外墙、</a:t>
            </a:r>
            <a:r>
              <a:rPr sz="11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隔断墙移动公寓</a:t>
            </a:r>
            <a:r>
              <a:rPr sz="11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、楼顶、夹层、 </a:t>
            </a:r>
            <a:r>
              <a:rPr sz="11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养老旅游地产等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0" name="textbox 630"/>
          <p:cNvSpPr/>
          <p:nvPr/>
        </p:nvSpPr>
        <p:spPr>
          <a:xfrm>
            <a:off x="8048625" y="5424398"/>
            <a:ext cx="843280" cy="85915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" indent="635" algn="just" rtl="0" eaLnBrk="0">
              <a:lnSpc>
                <a:spcPct val="99000"/>
              </a:lnSpc>
              <a:spcBef>
                <a:spcPts val="0"/>
              </a:spcBef>
            </a:pPr>
            <a:r>
              <a:rPr sz="11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高安全性需求</a:t>
            </a:r>
            <a:r>
              <a:rPr sz="11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建筑，如：医</a:t>
            </a:r>
            <a:r>
              <a:rPr sz="11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院、学校、政</a:t>
            </a:r>
            <a:r>
              <a:rPr sz="11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府机关、老年</a:t>
            </a:r>
            <a:r>
              <a:rPr sz="11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公寓及兵营等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2" name="textbox 632"/>
          <p:cNvSpPr/>
          <p:nvPr/>
        </p:nvSpPr>
        <p:spPr>
          <a:xfrm>
            <a:off x="6524625" y="4956936"/>
            <a:ext cx="3498215" cy="187960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" algn="l" rtl="0" eaLnBrk="0">
              <a:lnSpc>
                <a:spcPct val="97000"/>
              </a:lnSpc>
              <a:spcBef>
                <a:spcPts val="0"/>
              </a:spcBef>
            </a:pPr>
            <a:r>
              <a:rPr sz="11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搭配。其建筑工艺可承接各类建筑</a:t>
            </a:r>
            <a:r>
              <a:rPr sz="11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结构体的设计和施工！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4" name="textbox 634"/>
          <p:cNvSpPr/>
          <p:nvPr/>
        </p:nvSpPr>
        <p:spPr>
          <a:xfrm>
            <a:off x="468287" y="270891"/>
            <a:ext cx="1677035" cy="203834"/>
          </a:xfrm>
          <a:prstGeom prst="rect">
            <a:avLst/>
          </a:prstGeom>
          <a:solidFill>
            <a:srgbClr val="AD9A5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有筋扩张网墙体解决方案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6" name="textbox 636"/>
          <p:cNvSpPr/>
          <p:nvPr/>
        </p:nvSpPr>
        <p:spPr>
          <a:xfrm>
            <a:off x="6806565" y="4021835"/>
            <a:ext cx="915669" cy="30797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应用领域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22无机岩板材样块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870" y="2358390"/>
            <a:ext cx="4067810" cy="3051175"/>
          </a:xfrm>
          <a:prstGeom prst="rect">
            <a:avLst/>
          </a:prstGeom>
        </p:spPr>
      </p:pic>
      <p:pic>
        <p:nvPicPr>
          <p:cNvPr id="3" name="图片 2" descr="23样板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6995" y="2358390"/>
            <a:ext cx="4067175" cy="3051175"/>
          </a:xfrm>
          <a:prstGeom prst="rect">
            <a:avLst/>
          </a:prstGeom>
        </p:spPr>
      </p:pic>
      <p:pic>
        <p:nvPicPr>
          <p:cNvPr id="4" name="图片 3" descr="16无机岩装饰灌注一体墙体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020" y="2358390"/>
            <a:ext cx="2286635" cy="30505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180205" y="497205"/>
            <a:ext cx="2959735" cy="6788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 b="1"/>
              <a:t>无机盐板材体系</a:t>
            </a:r>
            <a:endParaRPr lang="zh-CN" altLang="en-US" sz="2800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400425" y="314325"/>
            <a:ext cx="5861050" cy="163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/>
              <a:t>环保型高强度轻量级墙体</a:t>
            </a:r>
            <a:endParaRPr lang="zh-CN" altLang="en-US" sz="3600" b="1"/>
          </a:p>
        </p:txBody>
      </p:sp>
      <p:pic>
        <p:nvPicPr>
          <p:cNvPr id="3" name="图片 2" descr="24、2条式多类型承重复合保温外墙板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5940" y="1652905"/>
            <a:ext cx="1850390" cy="4006215"/>
          </a:xfrm>
          <a:prstGeom prst="rect">
            <a:avLst/>
          </a:prstGeom>
        </p:spPr>
      </p:pic>
      <p:pic>
        <p:nvPicPr>
          <p:cNvPr id="4" name="图片 3" descr="24.1条式多类型承重复合保温外墙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20" y="1652905"/>
            <a:ext cx="5829935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331335" y="196215"/>
            <a:ext cx="4064000" cy="5524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 b="1"/>
              <a:t>气凝胶保温材料</a:t>
            </a:r>
            <a:endParaRPr lang="zh-CN" altLang="en-US" sz="3600" b="1"/>
          </a:p>
        </p:txBody>
      </p:sp>
      <p:sp>
        <p:nvSpPr>
          <p:cNvPr id="3" name="文本框 2"/>
          <p:cNvSpPr txBox="1"/>
          <p:nvPr/>
        </p:nvSpPr>
        <p:spPr>
          <a:xfrm>
            <a:off x="880745" y="942340"/>
            <a:ext cx="10556875" cy="57175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 b="1"/>
              <a:t>气凝胶八大系列产品说明</a:t>
            </a:r>
            <a:endParaRPr lang="zh-CN" altLang="en-US" sz="1600" b="1"/>
          </a:p>
          <a:p>
            <a:endParaRPr lang="en-US" altLang="zh-CN" sz="1600" b="1"/>
          </a:p>
          <a:p>
            <a:r>
              <a:rPr lang="en-US" altLang="zh-CN" sz="1600" b="1"/>
              <a:t>1</a:t>
            </a:r>
            <a:r>
              <a:rPr lang="zh-CN" altLang="en-US" sz="1600" b="1"/>
              <a:t>、隔热反辐射涂料</a:t>
            </a:r>
            <a:endParaRPr lang="zh-CN" altLang="en-US" sz="1600" b="1"/>
          </a:p>
          <a:p>
            <a:r>
              <a:rPr lang="zh-CN" altLang="en-US" sz="1600" b="1"/>
              <a:t>八大特性：寿命长、隔音、防水、防火、防腐、隔热、反辐射、保温</a:t>
            </a:r>
            <a:endParaRPr lang="zh-CN" altLang="en-US" sz="1600" b="1"/>
          </a:p>
          <a:p>
            <a:r>
              <a:rPr lang="zh-CN" altLang="en-US" sz="1600" b="1"/>
              <a:t>应用领域：彩钢瓦厂房、集装箱、临建房、建筑外墙、管道、油罐、锂电池、太阳能背板等</a:t>
            </a:r>
            <a:endParaRPr lang="zh-CN" altLang="en-US" sz="1600" b="1"/>
          </a:p>
          <a:p>
            <a:r>
              <a:rPr lang="en-US" altLang="zh-CN" sz="1600" b="1"/>
              <a:t>2</a:t>
            </a:r>
            <a:r>
              <a:rPr lang="zh-CN" altLang="en-US" sz="1600" b="1"/>
              <a:t>、气凝胶中涂层保温涂料</a:t>
            </a:r>
            <a:endParaRPr lang="zh-CN" altLang="en-US" sz="1600" b="1"/>
          </a:p>
          <a:p>
            <a:r>
              <a:rPr lang="zh-CN" altLang="en-US" sz="1600" b="1"/>
              <a:t>特性：隔热、保温、防水、防火、防腐</a:t>
            </a:r>
            <a:endParaRPr lang="zh-CN" altLang="en-US" sz="1600" b="1"/>
          </a:p>
          <a:p>
            <a:r>
              <a:rPr lang="zh-CN" altLang="en-US" sz="1600" b="1"/>
              <a:t>应用领域：建筑外墙、内墙保温防火、建筑电厂热网、石油化工、深度隔热、油罐等。</a:t>
            </a:r>
            <a:endParaRPr lang="zh-CN" altLang="en-US" sz="1600" b="1"/>
          </a:p>
          <a:p>
            <a:r>
              <a:rPr lang="en-US" altLang="zh-CN" sz="1600" b="1"/>
              <a:t>3</a:t>
            </a:r>
            <a:r>
              <a:rPr lang="zh-CN" altLang="en-US" sz="1600" b="1"/>
              <a:t>、气凝胶真石漆</a:t>
            </a:r>
            <a:endParaRPr lang="zh-CN" altLang="en-US" sz="1600" b="1"/>
          </a:p>
          <a:p>
            <a:r>
              <a:rPr lang="zh-CN" altLang="en-US" sz="1600" b="1"/>
              <a:t>特征：永不脱落、不掉颜色、隔热、隔音、保温、反辐射、防水、防火、防腐</a:t>
            </a:r>
            <a:endParaRPr lang="zh-CN" altLang="en-US" sz="1600" b="1"/>
          </a:p>
          <a:p>
            <a:r>
              <a:rPr lang="zh-CN" altLang="en-US" sz="1600" b="1"/>
              <a:t>工艺：先喷涂真石漆，再覆盖一层气凝胶反辐射涂料</a:t>
            </a:r>
            <a:endParaRPr lang="zh-CN" altLang="en-US" sz="1600" b="1"/>
          </a:p>
          <a:p>
            <a:r>
              <a:rPr lang="en-US" altLang="zh-CN" sz="1600" b="1"/>
              <a:t>4</a:t>
            </a:r>
            <a:r>
              <a:rPr lang="zh-CN" altLang="en-US" sz="1600" b="1"/>
              <a:t>、气凝胶玻璃</a:t>
            </a:r>
            <a:endParaRPr lang="zh-CN" altLang="en-US" sz="1600" b="1"/>
          </a:p>
          <a:p>
            <a:r>
              <a:rPr lang="zh-CN" altLang="en-US" sz="1600" b="1"/>
              <a:t>隔热、反辐射、与基材同寿命、透光度</a:t>
            </a:r>
            <a:r>
              <a:rPr lang="en-US" altLang="zh-CN" sz="1600" b="1"/>
              <a:t>85.3</a:t>
            </a:r>
            <a:r>
              <a:rPr lang="zh-CN" altLang="en-US" sz="1600" b="1"/>
              <a:t>％</a:t>
            </a:r>
            <a:endParaRPr lang="zh-CN" altLang="en-US" sz="1600" b="1"/>
          </a:p>
          <a:p>
            <a:r>
              <a:rPr lang="en-US" altLang="zh-CN" sz="1600" b="1"/>
              <a:t>5</a:t>
            </a:r>
            <a:r>
              <a:rPr lang="zh-CN" altLang="en-US" sz="1600" b="1"/>
              <a:t>、气凝胶毡</a:t>
            </a:r>
            <a:endParaRPr lang="zh-CN" altLang="en-US" sz="1600" b="1"/>
          </a:p>
          <a:p>
            <a:r>
              <a:rPr lang="zh-CN" altLang="en-US" sz="1600" b="1"/>
              <a:t>憎水、隔热、保温、防火</a:t>
            </a:r>
            <a:endParaRPr lang="zh-CN" altLang="en-US" sz="1600" b="1"/>
          </a:p>
          <a:p>
            <a:r>
              <a:rPr lang="en-US" altLang="zh-CN" sz="1600" b="1"/>
              <a:t>6</a:t>
            </a:r>
            <a:r>
              <a:rPr lang="zh-CN" altLang="en-US" sz="1600" b="1"/>
              <a:t>、气凝胶帐篷</a:t>
            </a:r>
            <a:endParaRPr lang="zh-CN" altLang="en-US" sz="1600" b="1"/>
          </a:p>
          <a:p>
            <a:r>
              <a:rPr lang="zh-CN" altLang="en-US" sz="1600" b="1"/>
              <a:t>特性：防水、防火、隔热、保温</a:t>
            </a:r>
            <a:endParaRPr lang="zh-CN" altLang="en-US" sz="1600" b="1"/>
          </a:p>
          <a:p>
            <a:r>
              <a:rPr lang="zh-CN" altLang="en-US" sz="1600" b="1"/>
              <a:t>应用领域：用于野外帐篷、消防服装等</a:t>
            </a:r>
            <a:endParaRPr lang="zh-CN" altLang="en-US" sz="1600" b="1"/>
          </a:p>
          <a:p>
            <a:r>
              <a:rPr lang="en-US" altLang="zh-CN" sz="1600" b="1"/>
              <a:t>7</a:t>
            </a:r>
            <a:r>
              <a:rPr lang="zh-CN" altLang="en-US" sz="1600" b="1"/>
              <a:t>、气凝胶超高温涂料</a:t>
            </a:r>
            <a:endParaRPr lang="zh-CN" altLang="en-US" sz="1600" b="1"/>
          </a:p>
          <a:p>
            <a:r>
              <a:rPr lang="zh-CN" altLang="en-US" sz="1600" b="1"/>
              <a:t>特性：超薄、超轻、耐候性强、隔热、保温、耐</a:t>
            </a:r>
            <a:r>
              <a:rPr lang="en-US" altLang="zh-CN" sz="1600" b="1"/>
              <a:t>100</a:t>
            </a:r>
            <a:r>
              <a:rPr lang="" altLang="en-US" sz="1600" b="1"/>
              <a:t>℃</a:t>
            </a:r>
            <a:r>
              <a:rPr lang="en-US" altLang="zh-CN" sz="1600" b="1"/>
              <a:t>--1600</a:t>
            </a:r>
            <a:r>
              <a:rPr lang="" altLang="en-US" sz="1600" b="1"/>
              <a:t>℃</a:t>
            </a:r>
            <a:r>
              <a:rPr lang="zh-CN" altLang="en-US" sz="1600" b="1"/>
              <a:t>高温，仅用</a:t>
            </a:r>
            <a:r>
              <a:rPr lang="en-US" altLang="zh-CN" sz="1600" b="1"/>
              <a:t>2</a:t>
            </a:r>
            <a:r>
              <a:rPr lang="zh-CN" altLang="en-US" sz="1600" b="1"/>
              <a:t>㎝厚就能隔热到理想温度。</a:t>
            </a:r>
            <a:endParaRPr lang="zh-CN" altLang="en-US" sz="1600" b="1"/>
          </a:p>
          <a:p>
            <a:r>
              <a:rPr lang="en-US" altLang="zh-CN" sz="1600" b="1"/>
              <a:t>8</a:t>
            </a:r>
            <a:r>
              <a:rPr lang="zh-CN" altLang="en-US" sz="1600" b="1"/>
              <a:t>、气凝胶装饰保温一体板</a:t>
            </a:r>
            <a:endParaRPr lang="zh-CN" altLang="en-US" sz="1600" b="1"/>
          </a:p>
          <a:p>
            <a:r>
              <a:rPr lang="zh-CN" altLang="en-US" sz="1600" b="1"/>
              <a:t>特性：超轻、超薄、不脱落</a:t>
            </a:r>
            <a:endParaRPr lang="zh-CN" altLang="en-US" sz="1600" b="1"/>
          </a:p>
          <a:p>
            <a:r>
              <a:rPr lang="zh-CN" altLang="en-US" sz="1600" b="1"/>
              <a:t>用途：用于外墙保温及装饰</a:t>
            </a:r>
            <a:endParaRPr lang="zh-CN" altLang="en-US" sz="1600"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239260" y="721995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/>
              <a:t>气凝胶保温材料</a:t>
            </a:r>
            <a:endParaRPr lang="zh-CN" altLang="en-US" sz="3600" b="1"/>
          </a:p>
        </p:txBody>
      </p:sp>
      <p:pic>
        <p:nvPicPr>
          <p:cNvPr id="3" name="图片 2" descr="4056ce6b0fcce3cecd195356e90cc2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65735" y="2291080"/>
            <a:ext cx="3394710" cy="3089910"/>
          </a:xfrm>
          <a:prstGeom prst="rect">
            <a:avLst/>
          </a:prstGeom>
        </p:spPr>
      </p:pic>
      <p:pic>
        <p:nvPicPr>
          <p:cNvPr id="4" name="图片 3" descr="93eb3e95abb01a163161d9a1da6148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410" y="2291080"/>
            <a:ext cx="3379470" cy="3074035"/>
          </a:xfrm>
          <a:prstGeom prst="rect">
            <a:avLst/>
          </a:prstGeom>
        </p:spPr>
      </p:pic>
      <p:pic>
        <p:nvPicPr>
          <p:cNvPr id="5" name="图片 4" descr="56d03d396f62fc0a3072811efea7dc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845" y="2291080"/>
            <a:ext cx="4265295" cy="3073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" name="圆角矩形 26"/>
          <p:cNvSpPr/>
          <p:nvPr/>
        </p:nvSpPr>
        <p:spPr>
          <a:xfrm rot="3060000">
            <a:off x="4607560" y="2114550"/>
            <a:ext cx="2938145" cy="2938145"/>
          </a:xfrm>
          <a:prstGeom prst="roundRect">
            <a:avLst>
              <a:gd name="adj" fmla="val 20090"/>
            </a:avLst>
          </a:prstGeom>
          <a:noFill/>
          <a:ln w="50800" cmpd="sng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劲楷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92200" y="389255"/>
            <a:ext cx="75044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latin typeface="汉仪菱心体简" panose="02010400000101010101" charset="-122"/>
                <a:ea typeface="汉仪菱心体简" panose="02010400000101010101" charset="-122"/>
                <a:cs typeface="汉仪劲楷简" panose="00020600040101010101" charset="-122"/>
              </a:rPr>
              <a:t>我们的企业文化</a:t>
            </a:r>
            <a:endParaRPr lang="zh-CN" altLang="en-US" sz="2800">
              <a:latin typeface="汉仪菱心体简" panose="02010400000101010101" charset="-122"/>
              <a:ea typeface="汉仪菱心体简" panose="02010400000101010101" charset="-122"/>
              <a:cs typeface="汉仪劲楷简" panose="00020600040101010101" charset="-122"/>
            </a:endParaRPr>
          </a:p>
        </p:txBody>
      </p:sp>
      <p:sp>
        <p:nvSpPr>
          <p:cNvPr id="28" name="菱形 27"/>
          <p:cNvSpPr/>
          <p:nvPr/>
        </p:nvSpPr>
        <p:spPr>
          <a:xfrm rot="19080000">
            <a:off x="6543675" y="1971675"/>
            <a:ext cx="1068070" cy="1068070"/>
          </a:xfrm>
          <a:prstGeom prst="diamond">
            <a:avLst/>
          </a:prstGeom>
          <a:solidFill>
            <a:srgbClr val="779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劲楷简" panose="00020600040101010101" charset="-122"/>
            </a:endParaRPr>
          </a:p>
        </p:txBody>
      </p:sp>
      <p:sp>
        <p:nvSpPr>
          <p:cNvPr id="29" name="菱形 28"/>
          <p:cNvSpPr/>
          <p:nvPr/>
        </p:nvSpPr>
        <p:spPr>
          <a:xfrm rot="19260000">
            <a:off x="6747510" y="3943985"/>
            <a:ext cx="1068070" cy="1068070"/>
          </a:xfrm>
          <a:prstGeom prst="diamond">
            <a:avLst/>
          </a:prstGeom>
          <a:solidFill>
            <a:srgbClr val="343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劲楷简" panose="00020600040101010101" charset="-122"/>
            </a:endParaRPr>
          </a:p>
        </p:txBody>
      </p:sp>
      <p:sp>
        <p:nvSpPr>
          <p:cNvPr id="30" name="菱形 29"/>
          <p:cNvSpPr/>
          <p:nvPr/>
        </p:nvSpPr>
        <p:spPr>
          <a:xfrm rot="19260000">
            <a:off x="4540250" y="1969135"/>
            <a:ext cx="1068070" cy="1068070"/>
          </a:xfrm>
          <a:prstGeom prst="diamond">
            <a:avLst/>
          </a:prstGeom>
          <a:solidFill>
            <a:srgbClr val="343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劲楷简" panose="00020600040101010101" charset="-122"/>
            </a:endParaRPr>
          </a:p>
        </p:txBody>
      </p:sp>
      <p:sp>
        <p:nvSpPr>
          <p:cNvPr id="31" name="菱形 30"/>
          <p:cNvSpPr/>
          <p:nvPr/>
        </p:nvSpPr>
        <p:spPr>
          <a:xfrm rot="19080000">
            <a:off x="4483735" y="4105910"/>
            <a:ext cx="1068070" cy="1068070"/>
          </a:xfrm>
          <a:prstGeom prst="diamond">
            <a:avLst/>
          </a:prstGeom>
          <a:solidFill>
            <a:srgbClr val="779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劲楷简" panose="00020600040101010101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778375" y="2180590"/>
            <a:ext cx="56324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600">
                <a:solidFill>
                  <a:schemeClr val="bg1"/>
                </a:solidFill>
                <a:latin typeface="汉仪菱心体简" panose="02010400000101010101" charset="-122"/>
                <a:ea typeface="汉仪菱心体简" panose="02010400000101010101" charset="-122"/>
                <a:cs typeface="汉仪劲楷简" panose="00020600040101010101" charset="-122"/>
              </a:rPr>
              <a:t>01</a:t>
            </a:r>
            <a:endParaRPr lang="en-US" altLang="zh-CN" sz="3600">
              <a:solidFill>
                <a:schemeClr val="bg1"/>
              </a:solidFill>
              <a:latin typeface="汉仪菱心体简" panose="02010400000101010101" charset="-122"/>
              <a:ea typeface="汉仪菱心体简" panose="02010400000101010101" charset="-122"/>
              <a:cs typeface="汉仪劲楷简" panose="00020600040101010101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796405" y="2183130"/>
            <a:ext cx="640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600">
                <a:solidFill>
                  <a:schemeClr val="bg1"/>
                </a:solidFill>
                <a:latin typeface="汉仪菱心体简" panose="02010400000101010101" charset="-122"/>
                <a:ea typeface="汉仪菱心体简" panose="02010400000101010101" charset="-122"/>
                <a:cs typeface="汉仪劲楷简" panose="00020600040101010101" charset="-122"/>
              </a:rPr>
              <a:t>04</a:t>
            </a:r>
            <a:endParaRPr lang="en-US" altLang="zh-CN" sz="3600">
              <a:solidFill>
                <a:schemeClr val="bg1"/>
              </a:solidFill>
              <a:latin typeface="汉仪菱心体简" panose="02010400000101010101" charset="-122"/>
              <a:ea typeface="汉仪菱心体简" panose="02010400000101010101" charset="-122"/>
              <a:cs typeface="汉仪劲楷简" panose="000206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961505" y="4154805"/>
            <a:ext cx="640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600">
                <a:solidFill>
                  <a:schemeClr val="bg1"/>
                </a:solidFill>
                <a:latin typeface="汉仪菱心体简" panose="02010400000101010101" charset="-122"/>
                <a:ea typeface="汉仪菱心体简" panose="02010400000101010101" charset="-122"/>
                <a:cs typeface="汉仪劲楷简" panose="00020600040101010101" charset="-122"/>
              </a:rPr>
              <a:t>03</a:t>
            </a:r>
            <a:endParaRPr lang="en-US" altLang="zh-CN" sz="3600">
              <a:solidFill>
                <a:schemeClr val="bg1"/>
              </a:solidFill>
              <a:latin typeface="汉仪菱心体简" panose="02010400000101010101" charset="-122"/>
              <a:ea typeface="汉仪菱心体简" panose="02010400000101010101" charset="-122"/>
              <a:cs typeface="汉仪劲楷简" panose="0002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697730" y="4317365"/>
            <a:ext cx="640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3600">
                <a:solidFill>
                  <a:schemeClr val="bg1"/>
                </a:solidFill>
                <a:latin typeface="汉仪菱心体简" panose="02010400000101010101" charset="-122"/>
                <a:ea typeface="汉仪菱心体简" panose="02010400000101010101" charset="-122"/>
                <a:cs typeface="汉仪劲楷简" panose="00020600040101010101" charset="-122"/>
              </a:rPr>
              <a:t>02</a:t>
            </a:r>
            <a:endParaRPr lang="en-US" altLang="zh-CN" sz="3600">
              <a:solidFill>
                <a:schemeClr val="bg1"/>
              </a:solidFill>
              <a:latin typeface="汉仪菱心体简" panose="02010400000101010101" charset="-122"/>
              <a:ea typeface="汉仪菱心体简" panose="02010400000101010101" charset="-122"/>
              <a:cs typeface="汉仪劲楷简" panose="00020600040101010101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174875" y="1592580"/>
            <a:ext cx="1835785" cy="864235"/>
          </a:xfrm>
          <a:prstGeom prst="rect">
            <a:avLst/>
          </a:prstGeom>
          <a:solidFill>
            <a:srgbClr val="343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cs typeface="汉仪劲楷简" panose="00020600040101010101" charset="-122"/>
              </a:rPr>
              <a:t>企业是谁的？</a:t>
            </a:r>
            <a:endParaRPr lang="zh-CN" altLang="en-US">
              <a:cs typeface="汉仪劲楷简" panose="00020600040101010101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832090" y="1593215"/>
            <a:ext cx="1765300" cy="772160"/>
          </a:xfrm>
          <a:prstGeom prst="rect">
            <a:avLst/>
          </a:prstGeom>
          <a:solidFill>
            <a:srgbClr val="779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cs typeface="汉仪劲楷简" panose="00020600040101010101" charset="-122"/>
              </a:rPr>
              <a:t>员工幸福吗？</a:t>
            </a:r>
            <a:endParaRPr lang="zh-CN" altLang="en-US">
              <a:cs typeface="汉仪劲楷简" panose="00020600040101010101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83130" y="4281170"/>
            <a:ext cx="1827530" cy="948055"/>
          </a:xfrm>
          <a:prstGeom prst="rect">
            <a:avLst/>
          </a:prstGeom>
          <a:solidFill>
            <a:srgbClr val="779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cs typeface="汉仪劲楷简" panose="00020600040101010101" charset="-122"/>
                <a:sym typeface="+mn-ea"/>
              </a:rPr>
              <a:t>技术是谁的？</a:t>
            </a:r>
            <a:endParaRPr lang="zh-CN" altLang="en-US">
              <a:cs typeface="汉仪劲楷简" panose="00020600040101010101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142605" y="4317365"/>
            <a:ext cx="1782445" cy="912495"/>
          </a:xfrm>
          <a:prstGeom prst="rect">
            <a:avLst/>
          </a:prstGeom>
          <a:solidFill>
            <a:srgbClr val="343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cs typeface="汉仪劲楷简" panose="00020600040101010101" charset="-122"/>
              </a:rPr>
              <a:t>客户满意吗？</a:t>
            </a:r>
            <a:endParaRPr lang="zh-CN" altLang="en-US">
              <a:cs typeface="汉仪劲楷简" panose="00020600040101010101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73380" y="317500"/>
            <a:ext cx="664845" cy="664845"/>
          </a:xfrm>
          <a:prstGeom prst="rect">
            <a:avLst/>
          </a:prstGeom>
          <a:solidFill>
            <a:srgbClr val="34366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p>
            <a:pPr algn="ctr"/>
            <a:r>
              <a:rPr lang="en-US" altLang="zh-CN" sz="4000">
                <a:solidFill>
                  <a:schemeClr val="bg1"/>
                </a:solidFill>
                <a:latin typeface="汉仪菱心体简" panose="02010400000101010101" charset="-122"/>
                <a:ea typeface="汉仪菱心体简" panose="02010400000101010101" charset="-122"/>
                <a:cs typeface="汉仪劲楷简" panose="00020600040101010101" charset="-122"/>
              </a:rPr>
              <a:t>01</a:t>
            </a:r>
            <a:endParaRPr lang="en-US" altLang="zh-CN" sz="4000">
              <a:solidFill>
                <a:schemeClr val="bg1"/>
              </a:solidFill>
              <a:latin typeface="汉仪菱心体简" panose="02010400000101010101" charset="-122"/>
              <a:ea typeface="汉仪菱心体简" panose="02010400000101010101" charset="-122"/>
              <a:cs typeface="汉仪劲楷简" panose="00020600040101010101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椭圆 8"/>
          <p:cNvSpPr/>
          <p:nvPr/>
        </p:nvSpPr>
        <p:spPr>
          <a:xfrm>
            <a:off x="4312285" y="3727450"/>
            <a:ext cx="577215" cy="577215"/>
          </a:xfrm>
          <a:prstGeom prst="ellipse">
            <a:avLst/>
          </a:prstGeom>
          <a:solidFill>
            <a:srgbClr val="779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劲楷简" panose="00020600040101010101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326255" y="4881880"/>
            <a:ext cx="577215" cy="577215"/>
          </a:xfrm>
          <a:prstGeom prst="ellipse">
            <a:avLst/>
          </a:prstGeom>
          <a:solidFill>
            <a:srgbClr val="343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劲楷简" panose="00020600040101010101" charset="-122"/>
            </a:endParaRPr>
          </a:p>
        </p:txBody>
      </p:sp>
      <p:pic>
        <p:nvPicPr>
          <p:cNvPr id="73" name="图片 72" descr="333639373231343b343435313031353bcfeec4bfb9dcc0ed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71035" y="5008880"/>
            <a:ext cx="323215" cy="323215"/>
          </a:xfrm>
          <a:prstGeom prst="rect">
            <a:avLst/>
          </a:prstGeom>
        </p:spPr>
      </p:pic>
      <p:pic>
        <p:nvPicPr>
          <p:cNvPr id="75" name="图片 74" descr="333530363730363b333530363538383bbfaacda5b9abb8e6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6110" y="3836670"/>
            <a:ext cx="358140" cy="358140"/>
          </a:xfrm>
          <a:prstGeom prst="rect">
            <a:avLst/>
          </a:prstGeom>
        </p:spPr>
      </p:pic>
      <p:pic>
        <p:nvPicPr>
          <p:cNvPr id="12" name="图片 11" descr="floriane-vita-FyD3OWBuXnY-unsplash"/>
          <p:cNvPicPr>
            <a:picLocks noChangeAspect="1"/>
          </p:cNvPicPr>
          <p:nvPr/>
        </p:nvPicPr>
        <p:blipFill>
          <a:blip r:embed="rId5"/>
          <a:srcRect l="21298" t="9694" r="21119" b="3611"/>
          <a:stretch>
            <a:fillRect/>
          </a:stretch>
        </p:blipFill>
        <p:spPr>
          <a:xfrm>
            <a:off x="6388735" y="1429385"/>
            <a:ext cx="4199890" cy="41998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363" h="9363">
                <a:moveTo>
                  <a:pt x="4682" y="0"/>
                </a:moveTo>
                <a:cubicBezTo>
                  <a:pt x="7267" y="0"/>
                  <a:pt x="9363" y="2096"/>
                  <a:pt x="9363" y="4682"/>
                </a:cubicBezTo>
                <a:cubicBezTo>
                  <a:pt x="9363" y="7267"/>
                  <a:pt x="7267" y="9363"/>
                  <a:pt x="4682" y="9363"/>
                </a:cubicBezTo>
                <a:cubicBezTo>
                  <a:pt x="2096" y="9363"/>
                  <a:pt x="0" y="7267"/>
                  <a:pt x="0" y="4682"/>
                </a:cubicBezTo>
                <a:cubicBezTo>
                  <a:pt x="0" y="2096"/>
                  <a:pt x="2096" y="0"/>
                  <a:pt x="4682" y="0"/>
                </a:cubicBezTo>
                <a:close/>
              </a:path>
            </a:pathLst>
          </a:custGeom>
        </p:spPr>
      </p:pic>
      <p:sp>
        <p:nvSpPr>
          <p:cNvPr id="76" name="矩形 75"/>
          <p:cNvSpPr/>
          <p:nvPr/>
        </p:nvSpPr>
        <p:spPr>
          <a:xfrm>
            <a:off x="373380" y="317500"/>
            <a:ext cx="664845" cy="664845"/>
          </a:xfrm>
          <a:prstGeom prst="rect">
            <a:avLst/>
          </a:prstGeom>
          <a:solidFill>
            <a:srgbClr val="34366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p>
            <a:pPr algn="ctr"/>
            <a:r>
              <a:rPr lang="en-US" altLang="zh-CN" sz="4000">
                <a:solidFill>
                  <a:schemeClr val="bg1"/>
                </a:solidFill>
                <a:latin typeface="汉仪菱心体简" panose="02010400000101010101" charset="-122"/>
                <a:ea typeface="汉仪菱心体简" panose="02010400000101010101" charset="-122"/>
                <a:cs typeface="汉仪劲楷简" panose="00020600040101010101" charset="-122"/>
              </a:rPr>
              <a:t>02</a:t>
            </a:r>
            <a:endParaRPr lang="en-US" altLang="zh-CN" sz="4000">
              <a:solidFill>
                <a:schemeClr val="bg1"/>
              </a:solidFill>
              <a:latin typeface="汉仪菱心体简" panose="02010400000101010101" charset="-122"/>
              <a:ea typeface="汉仪菱心体简" panose="02010400000101010101" charset="-122"/>
              <a:cs typeface="汉仪劲楷简" panose="00020600040101010101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092200" y="317500"/>
            <a:ext cx="29565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latin typeface="汉仪菱心体简" panose="02010400000101010101" charset="-122"/>
                <a:ea typeface="汉仪菱心体简" panose="02010400000101010101" charset="-122"/>
                <a:cs typeface="汉仪劲楷简" panose="00020600040101010101" charset="-122"/>
                <a:sym typeface="+mn-ea"/>
              </a:rPr>
              <a:t>我们的共同愿景</a:t>
            </a:r>
            <a:endParaRPr lang="zh-CN" altLang="en-US" sz="2800">
              <a:latin typeface="汉仪菱心体简" panose="02010400000101010101" charset="-122"/>
              <a:ea typeface="汉仪菱心体简" panose="02010400000101010101" charset="-122"/>
              <a:cs typeface="汉仪劲楷简" panose="0002060004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3380" y="1430020"/>
            <a:ext cx="4097020" cy="46151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1、让</a:t>
            </a:r>
            <a:r>
              <a:rPr lang="en-US" altLang="zh-CN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3D</a:t>
            </a:r>
            <a:r>
              <a:rPr lang="zh-CN" altLang="en-US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房屋，温暖全世界！</a:t>
            </a:r>
            <a:endParaRPr lang="zh-CN" altLang="en-US" dirty="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汉仪劲楷简" panose="00020600040101010101" charset="-122"/>
            </a:endParaRPr>
          </a:p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（让天下老百姓都住上冬天不供暖、夏天不制冷的房子）</a:t>
            </a:r>
            <a:endParaRPr lang="zh-CN" altLang="en-US" sz="1600" dirty="0">
              <a:solidFill>
                <a:schemeClr val="tx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汉仪劲楷简" panose="00020600040101010101" charset="-122"/>
            </a:endParaRPr>
          </a:p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汉仪劲楷简" panose="00020600040101010101" charset="-122"/>
            </a:endParaRPr>
          </a:p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2、为世界</a:t>
            </a:r>
            <a:r>
              <a:rPr lang="en-US" altLang="zh-CN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“</a:t>
            </a:r>
            <a:r>
              <a:rPr lang="zh-CN" altLang="en-US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双碳</a:t>
            </a:r>
            <a:r>
              <a:rPr lang="en-US" altLang="zh-CN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”</a:t>
            </a:r>
            <a:r>
              <a:rPr lang="zh-CN" altLang="en-US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做出科莱达的贡献。</a:t>
            </a:r>
            <a:endParaRPr lang="zh-CN" altLang="en-US" dirty="0">
              <a:solidFill>
                <a:schemeClr val="tx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汉仪劲楷简" panose="00020600040101010101" charset="-122"/>
            </a:endParaRPr>
          </a:p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汉仪劲楷简" panose="00020600040101010101" charset="-122"/>
            </a:endParaRPr>
          </a:p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3、让我们</a:t>
            </a:r>
            <a:r>
              <a:rPr lang="en-US" altLang="zh-CN" dirty="0" smtClean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“</a:t>
            </a:r>
            <a:r>
              <a:rPr lang="zh-CN" altLang="en-US" dirty="0" smtClean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伙伴</a:t>
            </a:r>
            <a:r>
              <a:rPr lang="en-US" altLang="zh-CN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”</a:t>
            </a:r>
            <a:r>
              <a:rPr lang="zh-CN" altLang="en-US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汉仪劲楷简" panose="00020600040101010101" charset="-122"/>
              </a:rPr>
              <a:t>们的梦想都实现，我们的梦想就实现了。</a:t>
            </a:r>
            <a:endParaRPr lang="zh-CN" altLang="en-US" dirty="0">
              <a:solidFill>
                <a:schemeClr val="tx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汉仪劲楷简" panose="00020600040101010101" charset="-122"/>
            </a:endParaRPr>
          </a:p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汉仪劲楷简" panose="00020600040101010101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rect 638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solidFill>
            <a:srgbClr val="BC8B50">
              <a:alpha val="9803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40" name="picture 6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6586727" cy="6857997"/>
          </a:xfrm>
          <a:prstGeom prst="rect">
            <a:avLst/>
          </a:prstGeom>
        </p:spPr>
      </p:pic>
      <p:sp>
        <p:nvSpPr>
          <p:cNvPr id="642" name="textbox 642"/>
          <p:cNvSpPr/>
          <p:nvPr/>
        </p:nvSpPr>
        <p:spPr>
          <a:xfrm>
            <a:off x="7138927" y="2981331"/>
            <a:ext cx="4314190" cy="11055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4500" b="1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03.</a:t>
            </a:r>
            <a:r>
              <a:rPr sz="4500" b="1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国内情况介绍</a:t>
            </a:r>
            <a:endParaRPr sz="4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3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5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集团发展历程、具备标准图集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44" name="picture 6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375392" y="0"/>
            <a:ext cx="1805939" cy="1801367"/>
          </a:xfrm>
          <a:prstGeom prst="rect">
            <a:avLst/>
          </a:prstGeom>
        </p:spPr>
      </p:pic>
      <p:pic>
        <p:nvPicPr>
          <p:cNvPr id="646" name="picture 6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27508" y="5643371"/>
            <a:ext cx="2023881" cy="121462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picture 6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7997"/>
          </a:xfrm>
          <a:prstGeom prst="rect">
            <a:avLst/>
          </a:prstGeom>
        </p:spPr>
      </p:pic>
      <p:sp>
        <p:nvSpPr>
          <p:cNvPr id="650" name="textbox 650"/>
          <p:cNvSpPr/>
          <p:nvPr/>
        </p:nvSpPr>
        <p:spPr>
          <a:xfrm>
            <a:off x="0" y="0"/>
            <a:ext cx="5741034" cy="660400"/>
          </a:xfrm>
          <a:prstGeom prst="rect">
            <a:avLst/>
          </a:prstGeom>
          <a:solidFill>
            <a:srgbClr val="87ADD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9455" algn="l" rtl="0" eaLnBrk="0">
              <a:lnSpc>
                <a:spcPct val="97000"/>
              </a:lnSpc>
              <a:spcBef>
                <a:spcPts val="5"/>
              </a:spcBef>
            </a:pPr>
            <a:r>
              <a:rPr sz="36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科莱达集团发展历程</a:t>
            </a:r>
            <a:endParaRPr sz="3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" name="picture 6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7997"/>
          </a:xfrm>
          <a:prstGeom prst="rect">
            <a:avLst/>
          </a:prstGeom>
        </p:spPr>
      </p:pic>
      <p:sp>
        <p:nvSpPr>
          <p:cNvPr id="654" name="textbox 654"/>
          <p:cNvSpPr/>
          <p:nvPr/>
        </p:nvSpPr>
        <p:spPr>
          <a:xfrm>
            <a:off x="731541" y="916666"/>
            <a:ext cx="5111115" cy="53441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0" algn="l" rtl="0" eaLnBrk="0">
              <a:lnSpc>
                <a:spcPct val="94000"/>
              </a:lnSpc>
            </a:pPr>
            <a:r>
              <a:rPr sz="2000" b="1" kern="0" spc="-6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《河北科莱达新能源科技股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份有限公司》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94000"/>
              </a:lnSpc>
              <a:spcBef>
                <a:spcPts val="1355"/>
              </a:spcBef>
            </a:pP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《北京科莱达科技有限责任公司》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94000"/>
              </a:lnSpc>
              <a:spcBef>
                <a:spcPts val="1345"/>
              </a:spcBef>
            </a:pPr>
            <a:r>
              <a:rPr sz="2000" b="1" kern="0" spc="-9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《河北科莱达建材有限公司》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94000"/>
              </a:lnSpc>
              <a:spcBef>
                <a:spcPts val="1340"/>
              </a:spcBef>
            </a:pP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《萍乡科莱达建材科技有限公司》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94000"/>
              </a:lnSpc>
              <a:spcBef>
                <a:spcPts val="1350"/>
              </a:spcBef>
            </a:pP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《黑龙江科莱达新型建材有限公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94000"/>
              </a:lnSpc>
              <a:spcBef>
                <a:spcPts val="1345"/>
              </a:spcBef>
            </a:pP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《湖南科莱达新型建材有限公司》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94000"/>
              </a:lnSpc>
              <a:spcBef>
                <a:spcPts val="1345"/>
              </a:spcBef>
            </a:pP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《湖南杰龙科莱达新型建材有限公司》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94000"/>
              </a:lnSpc>
              <a:spcBef>
                <a:spcPts val="1345"/>
              </a:spcBef>
            </a:pPr>
            <a:r>
              <a:rPr sz="2000" b="1" kern="0" spc="-9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《沧州科莱达科技有限公司》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94000"/>
              </a:lnSpc>
              <a:spcBef>
                <a:spcPts val="1345"/>
              </a:spcBef>
            </a:pP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《河南科莱达新型建材有限公司》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94000"/>
              </a:lnSpc>
              <a:spcBef>
                <a:spcPts val="1345"/>
              </a:spcBef>
            </a:pP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《贺州科莱达新型建材有限公司》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94000"/>
              </a:lnSpc>
              <a:spcBef>
                <a:spcPts val="1345"/>
              </a:spcBef>
            </a:pP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《吉林科莱达新型建材有限公司》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4000"/>
              </a:lnSpc>
            </a:pPr>
            <a:r>
              <a:rPr sz="2000" b="1" kern="0" spc="-6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《湖南君志达科莱达新型建材科技有限公司》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656" name="textbox 656"/>
          <p:cNvSpPr/>
          <p:nvPr/>
        </p:nvSpPr>
        <p:spPr>
          <a:xfrm>
            <a:off x="6095132" y="916666"/>
            <a:ext cx="4855209" cy="5341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0" algn="l" rtl="0" eaLnBrk="0">
              <a:lnSpc>
                <a:spcPct val="94000"/>
              </a:lnSpc>
            </a:pP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《东营科莱达建材科技有限公司》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r" rtl="0" eaLnBrk="0">
              <a:lnSpc>
                <a:spcPct val="94000"/>
              </a:lnSpc>
              <a:spcBef>
                <a:spcPts val="1335"/>
              </a:spcBef>
            </a:pPr>
            <a:r>
              <a:rPr sz="2000" b="1" kern="0" spc="-6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《湖南吉人住工科莱达新型建材有限公司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94000"/>
              </a:lnSpc>
              <a:spcBef>
                <a:spcPts val="1350"/>
              </a:spcBef>
            </a:pP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《贺州科莱达建材科技有限公司》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142000"/>
              </a:lnSpc>
              <a:spcBef>
                <a:spcPts val="390"/>
              </a:spcBef>
            </a:pP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《海南省科莱达新型建材有限公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司》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</a:t>
            </a:r>
            <a:r>
              <a:rPr sz="2000" b="1" kern="0" spc="-9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《科莱达（赵县）生产基地》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84000"/>
              </a:lnSpc>
              <a:spcBef>
                <a:spcPts val="1325"/>
              </a:spcBef>
            </a:pPr>
            <a:r>
              <a:rPr sz="2000" b="1" kern="0" spc="-9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《科莱达（新乐）生产基地》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ts val="3600"/>
              </a:lnSpc>
            </a:pPr>
            <a:r>
              <a:rPr sz="2000" b="1" kern="0" spc="-9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《科莱达（藁城）生产基地》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r" rtl="0" eaLnBrk="0">
              <a:lnSpc>
                <a:spcPct val="94000"/>
              </a:lnSpc>
              <a:spcBef>
                <a:spcPts val="1600"/>
              </a:spcBef>
            </a:pPr>
            <a:r>
              <a:rPr sz="2000" b="1" kern="0" spc="-6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《电投科莱达建材科技（林州）有限公司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marL="139700" algn="l" rtl="0" eaLnBrk="0">
              <a:lnSpc>
                <a:spcPct val="146000"/>
              </a:lnSpc>
              <a:spcBef>
                <a:spcPts val="375"/>
              </a:spcBef>
            </a:pP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《郑州市科莱达新型建材有限公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司》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《内蒙古科莱达新型建材有限公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司》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</a:t>
            </a:r>
            <a:r>
              <a:rPr sz="2000" b="1" kern="0" spc="-7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《郑州市科莱达新型建材有限公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司》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</a:t>
            </a:r>
            <a:r>
              <a:rPr sz="2000" b="1" kern="0" spc="-80" dirty="0">
                <a:solidFill>
                  <a:srgbClr val="00000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《三台科莱达建材科技有限公司》</a:t>
            </a:r>
            <a:endParaRPr sz="20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658" name="textbox 658"/>
          <p:cNvSpPr/>
          <p:nvPr/>
        </p:nvSpPr>
        <p:spPr>
          <a:xfrm>
            <a:off x="0" y="0"/>
            <a:ext cx="5741034" cy="660400"/>
          </a:xfrm>
          <a:prstGeom prst="rect">
            <a:avLst/>
          </a:prstGeom>
          <a:solidFill>
            <a:srgbClr val="87ADD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19455" algn="l" rtl="0" eaLnBrk="0">
              <a:lnSpc>
                <a:spcPct val="97000"/>
              </a:lnSpc>
              <a:spcBef>
                <a:spcPts val="5"/>
              </a:spcBef>
            </a:pPr>
            <a:r>
              <a:rPr sz="36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科莱达集团发展历程</a:t>
            </a:r>
            <a:endParaRPr sz="3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60" name="picture 6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439656" y="0"/>
            <a:ext cx="2752343" cy="88849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" name="picture 6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01168" y="1961386"/>
            <a:ext cx="11789664" cy="4779263"/>
          </a:xfrm>
          <a:prstGeom prst="rect">
            <a:avLst/>
          </a:prstGeom>
        </p:spPr>
      </p:pic>
      <p:sp>
        <p:nvSpPr>
          <p:cNvPr id="664" name="rect 664"/>
          <p:cNvSpPr/>
          <p:nvPr/>
        </p:nvSpPr>
        <p:spPr>
          <a:xfrm>
            <a:off x="328587" y="176403"/>
            <a:ext cx="1828800" cy="403859"/>
          </a:xfrm>
          <a:prstGeom prst="rect">
            <a:avLst/>
          </a:prstGeom>
          <a:solidFill>
            <a:srgbClr val="AD9A5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66" name="textbox 666"/>
          <p:cNvSpPr/>
          <p:nvPr/>
        </p:nvSpPr>
        <p:spPr>
          <a:xfrm>
            <a:off x="321360" y="247040"/>
            <a:ext cx="10963909" cy="15195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4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具备标准图集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9400" indent="35560" algn="l" rtl="0" eaLnBrk="0">
              <a:lnSpc>
                <a:spcPct val="99000"/>
              </a:lnSpc>
              <a:spcBef>
                <a:spcPts val="5"/>
              </a:spcBef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目前，集团已经具备了国标、行标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、企标、五个省的地标、标准图集。这些标准图集不仅为我们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提供了准确的信息和指导，还为我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们的产品和服务提供了强有力的支持。同时，  集团也在内蒙古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地区积极建立地标标准图集。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rect 668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solidFill>
            <a:srgbClr val="BC8B50">
              <a:alpha val="9803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70" name="picture 6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6586727" cy="6857997"/>
          </a:xfrm>
          <a:prstGeom prst="rect">
            <a:avLst/>
          </a:prstGeom>
        </p:spPr>
      </p:pic>
      <p:sp>
        <p:nvSpPr>
          <p:cNvPr id="672" name="textbox 672"/>
          <p:cNvSpPr/>
          <p:nvPr/>
        </p:nvSpPr>
        <p:spPr>
          <a:xfrm>
            <a:off x="8306692" y="2981331"/>
            <a:ext cx="3146425" cy="11042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45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04.</a:t>
            </a:r>
            <a:r>
              <a:rPr sz="4500" b="1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工程项目</a:t>
            </a:r>
            <a:endParaRPr sz="4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3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大大小小两万多个工程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74" name="picture 6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375392" y="0"/>
            <a:ext cx="1805939" cy="1801367"/>
          </a:xfrm>
          <a:prstGeom prst="rect">
            <a:avLst/>
          </a:prstGeom>
        </p:spPr>
      </p:pic>
      <p:pic>
        <p:nvPicPr>
          <p:cNvPr id="676" name="picture 6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27508" y="5643371"/>
            <a:ext cx="2023881" cy="121462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picture 6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728459"/>
          </a:xfrm>
          <a:prstGeom prst="rect">
            <a:avLst/>
          </a:prstGeom>
        </p:spPr>
      </p:pic>
      <p:sp>
        <p:nvSpPr>
          <p:cNvPr id="680" name="path 680"/>
          <p:cNvSpPr/>
          <p:nvPr/>
        </p:nvSpPr>
        <p:spPr>
          <a:xfrm>
            <a:off x="10222992" y="1232026"/>
            <a:ext cx="1744979" cy="1381633"/>
          </a:xfrm>
          <a:custGeom>
            <a:avLst/>
            <a:gdLst/>
            <a:ahLst/>
            <a:cxnLst/>
            <a:rect l="0" t="0" r="0" b="0"/>
            <a:pathLst>
              <a:path w="2747" h="2175">
                <a:moveTo>
                  <a:pt x="44" y="278"/>
                </a:moveTo>
                <a:lnTo>
                  <a:pt x="1520" y="278"/>
                </a:lnTo>
                <a:lnTo>
                  <a:pt x="1520" y="0"/>
                </a:lnTo>
                <a:lnTo>
                  <a:pt x="44" y="0"/>
                </a:lnTo>
                <a:lnTo>
                  <a:pt x="44" y="278"/>
                </a:lnTo>
                <a:close/>
              </a:path>
              <a:path w="2747" h="2175">
                <a:moveTo>
                  <a:pt x="0" y="2175"/>
                </a:moveTo>
                <a:lnTo>
                  <a:pt x="2747" y="2175"/>
                </a:lnTo>
                <a:lnTo>
                  <a:pt x="2747" y="287"/>
                </a:lnTo>
                <a:lnTo>
                  <a:pt x="0" y="287"/>
                </a:lnTo>
                <a:lnTo>
                  <a:pt x="0" y="217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82" name="textbox 682"/>
          <p:cNvSpPr/>
          <p:nvPr/>
        </p:nvSpPr>
        <p:spPr>
          <a:xfrm>
            <a:off x="10242014" y="1255462"/>
            <a:ext cx="962660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1000" b="1" kern="0" spc="5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成都京东方项目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84" name="table 684"/>
          <p:cNvGraphicFramePr>
            <a:graphicFrameLocks noGrp="1"/>
          </p:cNvGraphicFramePr>
          <p:nvPr/>
        </p:nvGraphicFramePr>
        <p:xfrm>
          <a:off x="10216642" y="1407921"/>
          <a:ext cx="1757044" cy="1211579"/>
        </p:xfrm>
        <a:graphic>
          <a:graphicData uri="http://schemas.openxmlformats.org/drawingml/2006/table">
            <a:tbl>
              <a:tblPr/>
              <a:tblGrid>
                <a:gridCol w="1757044"/>
              </a:tblGrid>
              <a:tr h="11988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sz="6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6355" indent="1333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占地面积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41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万平方米，等于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7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个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水立方；建筑面积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67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平方米，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46990" indent="-1270" algn="l" rtl="0" eaLnBrk="0">
                        <a:lnSpc>
                          <a:spcPct val="99000"/>
                        </a:lnSpc>
                        <a:spcBef>
                          <a:spcPts val="2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等于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2.5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个鸟巢；主厂房占地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平方米，等于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14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个标准足球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场；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46355" algn="l" rtl="0" eaLnBrk="0">
                        <a:lnSpc>
                          <a:spcPct val="99000"/>
                        </a:lnSpc>
                        <a:spcBef>
                          <a:spcPts val="25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最大单体建筑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41.3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万平方米，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业   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界最大。京东方第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代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46990" indent="5715" algn="l" rtl="0" eaLnBrk="0">
                        <a:lnSpc>
                          <a:spcPct val="99000"/>
                        </a:lnSpc>
                        <a:spcBef>
                          <a:spcPts val="2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LTPS/AMOLED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生产线项目是名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副其实的“超级工厂”。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2" name="group 22"/>
          <p:cNvGrpSpPr/>
          <p:nvPr/>
        </p:nvGrpSpPr>
        <p:grpSpPr>
          <a:xfrm rot="21600000">
            <a:off x="6534531" y="5646725"/>
            <a:ext cx="2720339" cy="702525"/>
            <a:chOff x="0" y="0"/>
            <a:chExt cx="2720339" cy="702525"/>
          </a:xfrm>
        </p:grpSpPr>
        <p:sp>
          <p:nvSpPr>
            <p:cNvPr id="686" name="path 686"/>
            <p:cNvSpPr/>
            <p:nvPr/>
          </p:nvSpPr>
          <p:spPr>
            <a:xfrm>
              <a:off x="0" y="0"/>
              <a:ext cx="2720339" cy="699515"/>
            </a:xfrm>
            <a:custGeom>
              <a:avLst/>
              <a:gdLst/>
              <a:ahLst/>
              <a:cxnLst/>
              <a:rect l="0" t="0" r="0" b="0"/>
              <a:pathLst>
                <a:path w="4283" h="1101">
                  <a:moveTo>
                    <a:pt x="0" y="237"/>
                  </a:moveTo>
                  <a:lnTo>
                    <a:pt x="3960" y="237"/>
                  </a:lnTo>
                  <a:lnTo>
                    <a:pt x="3960" y="0"/>
                  </a:lnTo>
                  <a:lnTo>
                    <a:pt x="0" y="0"/>
                  </a:lnTo>
                  <a:lnTo>
                    <a:pt x="0" y="237"/>
                  </a:lnTo>
                  <a:close/>
                </a:path>
                <a:path w="4283" h="1101">
                  <a:moveTo>
                    <a:pt x="0" y="453"/>
                  </a:moveTo>
                  <a:lnTo>
                    <a:pt x="3780" y="453"/>
                  </a:lnTo>
                  <a:lnTo>
                    <a:pt x="3780" y="216"/>
                  </a:lnTo>
                  <a:lnTo>
                    <a:pt x="0" y="216"/>
                  </a:lnTo>
                  <a:lnTo>
                    <a:pt x="0" y="453"/>
                  </a:lnTo>
                  <a:close/>
                </a:path>
                <a:path w="4283" h="1101">
                  <a:moveTo>
                    <a:pt x="3780" y="453"/>
                  </a:moveTo>
                  <a:lnTo>
                    <a:pt x="3880" y="453"/>
                  </a:lnTo>
                  <a:lnTo>
                    <a:pt x="3880" y="216"/>
                  </a:lnTo>
                  <a:lnTo>
                    <a:pt x="3780" y="216"/>
                  </a:lnTo>
                  <a:lnTo>
                    <a:pt x="3780" y="453"/>
                  </a:lnTo>
                  <a:close/>
                </a:path>
                <a:path w="4283" h="1101">
                  <a:moveTo>
                    <a:pt x="3880" y="453"/>
                  </a:moveTo>
                  <a:lnTo>
                    <a:pt x="4240" y="453"/>
                  </a:lnTo>
                  <a:lnTo>
                    <a:pt x="4240" y="216"/>
                  </a:lnTo>
                  <a:lnTo>
                    <a:pt x="3880" y="216"/>
                  </a:lnTo>
                  <a:lnTo>
                    <a:pt x="3880" y="453"/>
                  </a:lnTo>
                  <a:close/>
                </a:path>
                <a:path w="4283" h="1101">
                  <a:moveTo>
                    <a:pt x="0" y="669"/>
                  </a:moveTo>
                  <a:lnTo>
                    <a:pt x="900" y="669"/>
                  </a:lnTo>
                  <a:lnTo>
                    <a:pt x="900" y="431"/>
                  </a:lnTo>
                  <a:lnTo>
                    <a:pt x="0" y="431"/>
                  </a:lnTo>
                  <a:lnTo>
                    <a:pt x="0" y="669"/>
                  </a:lnTo>
                  <a:close/>
                </a:path>
                <a:path w="4283" h="1101">
                  <a:moveTo>
                    <a:pt x="900" y="669"/>
                  </a:moveTo>
                  <a:lnTo>
                    <a:pt x="1401" y="669"/>
                  </a:lnTo>
                  <a:lnTo>
                    <a:pt x="1401" y="431"/>
                  </a:lnTo>
                  <a:lnTo>
                    <a:pt x="900" y="431"/>
                  </a:lnTo>
                  <a:lnTo>
                    <a:pt x="900" y="669"/>
                  </a:lnTo>
                  <a:close/>
                </a:path>
                <a:path w="4283" h="1101">
                  <a:moveTo>
                    <a:pt x="1401" y="669"/>
                  </a:moveTo>
                  <a:lnTo>
                    <a:pt x="2839" y="669"/>
                  </a:lnTo>
                  <a:lnTo>
                    <a:pt x="2839" y="431"/>
                  </a:lnTo>
                  <a:lnTo>
                    <a:pt x="1401" y="431"/>
                  </a:lnTo>
                  <a:lnTo>
                    <a:pt x="1401" y="669"/>
                  </a:lnTo>
                  <a:close/>
                </a:path>
                <a:path w="4283" h="1101">
                  <a:moveTo>
                    <a:pt x="2839" y="669"/>
                  </a:moveTo>
                  <a:lnTo>
                    <a:pt x="3242" y="669"/>
                  </a:lnTo>
                  <a:lnTo>
                    <a:pt x="3242" y="431"/>
                  </a:lnTo>
                  <a:lnTo>
                    <a:pt x="2839" y="431"/>
                  </a:lnTo>
                  <a:lnTo>
                    <a:pt x="2839" y="669"/>
                  </a:lnTo>
                  <a:close/>
                </a:path>
                <a:path w="4283" h="1101">
                  <a:moveTo>
                    <a:pt x="3242" y="669"/>
                  </a:moveTo>
                  <a:lnTo>
                    <a:pt x="3419" y="669"/>
                  </a:lnTo>
                  <a:lnTo>
                    <a:pt x="3419" y="431"/>
                  </a:lnTo>
                  <a:lnTo>
                    <a:pt x="3242" y="431"/>
                  </a:lnTo>
                  <a:lnTo>
                    <a:pt x="3242" y="669"/>
                  </a:lnTo>
                  <a:close/>
                </a:path>
                <a:path w="4283" h="1101">
                  <a:moveTo>
                    <a:pt x="3420" y="669"/>
                  </a:moveTo>
                  <a:lnTo>
                    <a:pt x="3926" y="669"/>
                  </a:lnTo>
                  <a:lnTo>
                    <a:pt x="3926" y="431"/>
                  </a:lnTo>
                  <a:lnTo>
                    <a:pt x="3420" y="431"/>
                  </a:lnTo>
                  <a:lnTo>
                    <a:pt x="3420" y="669"/>
                  </a:lnTo>
                  <a:close/>
                </a:path>
                <a:path w="4283" h="1101">
                  <a:moveTo>
                    <a:pt x="3926" y="669"/>
                  </a:moveTo>
                  <a:lnTo>
                    <a:pt x="4283" y="669"/>
                  </a:lnTo>
                  <a:lnTo>
                    <a:pt x="4283" y="431"/>
                  </a:lnTo>
                  <a:lnTo>
                    <a:pt x="3926" y="431"/>
                  </a:lnTo>
                  <a:lnTo>
                    <a:pt x="3926" y="669"/>
                  </a:lnTo>
                  <a:close/>
                </a:path>
                <a:path w="4283" h="1101">
                  <a:moveTo>
                    <a:pt x="0" y="885"/>
                  </a:moveTo>
                  <a:lnTo>
                    <a:pt x="1080" y="885"/>
                  </a:lnTo>
                  <a:lnTo>
                    <a:pt x="1080" y="647"/>
                  </a:lnTo>
                  <a:lnTo>
                    <a:pt x="0" y="647"/>
                  </a:lnTo>
                  <a:lnTo>
                    <a:pt x="0" y="885"/>
                  </a:lnTo>
                  <a:close/>
                </a:path>
                <a:path w="4283" h="1101">
                  <a:moveTo>
                    <a:pt x="1080" y="885"/>
                  </a:moveTo>
                  <a:lnTo>
                    <a:pt x="1281" y="885"/>
                  </a:lnTo>
                  <a:lnTo>
                    <a:pt x="1281" y="647"/>
                  </a:lnTo>
                  <a:lnTo>
                    <a:pt x="1080" y="647"/>
                  </a:lnTo>
                  <a:lnTo>
                    <a:pt x="1080" y="885"/>
                  </a:lnTo>
                  <a:close/>
                </a:path>
                <a:path w="4283" h="1101">
                  <a:moveTo>
                    <a:pt x="1281" y="885"/>
                  </a:moveTo>
                  <a:lnTo>
                    <a:pt x="3799" y="885"/>
                  </a:lnTo>
                  <a:lnTo>
                    <a:pt x="3799" y="647"/>
                  </a:lnTo>
                  <a:lnTo>
                    <a:pt x="1281" y="647"/>
                  </a:lnTo>
                  <a:lnTo>
                    <a:pt x="1281" y="885"/>
                  </a:lnTo>
                  <a:close/>
                </a:path>
                <a:path w="4283" h="1101">
                  <a:moveTo>
                    <a:pt x="3799" y="885"/>
                  </a:moveTo>
                  <a:lnTo>
                    <a:pt x="3900" y="885"/>
                  </a:lnTo>
                  <a:lnTo>
                    <a:pt x="3900" y="647"/>
                  </a:lnTo>
                  <a:lnTo>
                    <a:pt x="3799" y="647"/>
                  </a:lnTo>
                  <a:lnTo>
                    <a:pt x="3799" y="885"/>
                  </a:lnTo>
                  <a:close/>
                </a:path>
                <a:path w="4283" h="1101">
                  <a:moveTo>
                    <a:pt x="3900" y="885"/>
                  </a:moveTo>
                  <a:lnTo>
                    <a:pt x="4260" y="885"/>
                  </a:lnTo>
                  <a:lnTo>
                    <a:pt x="4260" y="647"/>
                  </a:lnTo>
                  <a:lnTo>
                    <a:pt x="3900" y="647"/>
                  </a:lnTo>
                  <a:lnTo>
                    <a:pt x="3900" y="885"/>
                  </a:lnTo>
                  <a:close/>
                </a:path>
                <a:path w="4283" h="1101">
                  <a:moveTo>
                    <a:pt x="0" y="1101"/>
                  </a:moveTo>
                  <a:lnTo>
                    <a:pt x="1260" y="1101"/>
                  </a:lnTo>
                  <a:lnTo>
                    <a:pt x="1260" y="863"/>
                  </a:lnTo>
                  <a:lnTo>
                    <a:pt x="0" y="863"/>
                  </a:lnTo>
                  <a:lnTo>
                    <a:pt x="0" y="1101"/>
                  </a:lnTo>
                  <a:close/>
                </a:path>
                <a:path w="4283" h="1101">
                  <a:moveTo>
                    <a:pt x="1260" y="1101"/>
                  </a:moveTo>
                  <a:lnTo>
                    <a:pt x="1732" y="1101"/>
                  </a:lnTo>
                  <a:lnTo>
                    <a:pt x="1732" y="863"/>
                  </a:lnTo>
                  <a:lnTo>
                    <a:pt x="1260" y="863"/>
                  </a:lnTo>
                  <a:lnTo>
                    <a:pt x="1260" y="1101"/>
                  </a:lnTo>
                  <a:close/>
                </a:path>
                <a:path w="4283" h="1101">
                  <a:moveTo>
                    <a:pt x="1732" y="1101"/>
                  </a:moveTo>
                  <a:lnTo>
                    <a:pt x="1912" y="1101"/>
                  </a:lnTo>
                  <a:lnTo>
                    <a:pt x="1912" y="863"/>
                  </a:lnTo>
                  <a:lnTo>
                    <a:pt x="1732" y="863"/>
                  </a:lnTo>
                  <a:lnTo>
                    <a:pt x="1732" y="110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88" name="textbox 688"/>
            <p:cNvSpPr/>
            <p:nvPr/>
          </p:nvSpPr>
          <p:spPr>
            <a:xfrm>
              <a:off x="-12700" y="-12700"/>
              <a:ext cx="2745739" cy="7397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5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145" algn="l" rtl="0" eaLnBrk="0">
                <a:lnSpc>
                  <a:spcPct val="97000"/>
                </a:lnSpc>
                <a:spcBef>
                  <a:spcPts val="0"/>
                </a:spcBef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为了配合上海迪士尼项目的正常施工，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采用冷弯薄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4605" algn="l" rtl="0" eaLnBrk="0">
                <a:lnSpc>
                  <a:spcPct val="99000"/>
                </a:lnSpc>
                <a:spcBef>
                  <a:spcPts val="50"/>
                </a:spcBef>
              </a:pP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壁型钢结构体系，建造了多栋宿舍楼，每栋都是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层，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总建筑面积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18000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㎡，单体建筑面积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3200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㎡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~6100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㎡，</a:t>
              </a:r>
              <a:r>
                <a:rPr sz="900" kern="0" spc="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设计使用年限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50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年，二级防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火，抗震设防烈度为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度，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设计基本风压为</a:t>
              </a:r>
              <a:r>
                <a:rPr sz="900" kern="0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55kN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/</a:t>
              </a:r>
              <a:r>
                <a:rPr sz="9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㎡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690" name="rect 690"/>
          <p:cNvSpPr/>
          <p:nvPr/>
        </p:nvSpPr>
        <p:spPr>
          <a:xfrm>
            <a:off x="9188831" y="5783884"/>
            <a:ext cx="800100" cy="15087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92" name="textbox 692"/>
          <p:cNvSpPr/>
          <p:nvPr/>
        </p:nvSpPr>
        <p:spPr>
          <a:xfrm>
            <a:off x="9188831" y="5646725"/>
            <a:ext cx="2630170" cy="15430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中国公司供应和安装所有填充墙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、板、防潮层等，现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94" name="rect 694"/>
          <p:cNvSpPr/>
          <p:nvPr/>
        </p:nvSpPr>
        <p:spPr>
          <a:xfrm>
            <a:off x="472440" y="686308"/>
            <a:ext cx="1524000" cy="201167"/>
          </a:xfrm>
          <a:prstGeom prst="rect">
            <a:avLst/>
          </a:prstGeom>
          <a:solidFill>
            <a:srgbClr val="C3AC6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96" name="textbox 696"/>
          <p:cNvSpPr/>
          <p:nvPr/>
        </p:nvSpPr>
        <p:spPr>
          <a:xfrm>
            <a:off x="675640" y="88645"/>
            <a:ext cx="915035" cy="30670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工程案例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98" name="rect 698"/>
          <p:cNvSpPr/>
          <p:nvPr/>
        </p:nvSpPr>
        <p:spPr>
          <a:xfrm>
            <a:off x="7152640" y="5389753"/>
            <a:ext cx="1470659" cy="176783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0" name="textbox 700"/>
          <p:cNvSpPr/>
          <p:nvPr/>
        </p:nvSpPr>
        <p:spPr>
          <a:xfrm>
            <a:off x="462030" y="714330"/>
            <a:ext cx="1547494" cy="2038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海南省三亚市别墅项目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2" name="textbox 702"/>
          <p:cNvSpPr/>
          <p:nvPr/>
        </p:nvSpPr>
        <p:spPr>
          <a:xfrm>
            <a:off x="7144719" y="5413956"/>
            <a:ext cx="1494789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1000" b="1" kern="0" spc="5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上海迪士尼配套宿舍项目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4" name="rect 704"/>
          <p:cNvSpPr/>
          <p:nvPr/>
        </p:nvSpPr>
        <p:spPr>
          <a:xfrm>
            <a:off x="4511040" y="716279"/>
            <a:ext cx="1143000" cy="15087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06" name="textbox 706"/>
          <p:cNvSpPr/>
          <p:nvPr/>
        </p:nvSpPr>
        <p:spPr>
          <a:xfrm>
            <a:off x="9178988" y="5803341"/>
            <a:ext cx="1423669" cy="158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场工作时间始于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2016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年夏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季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8" name="textbox 708"/>
          <p:cNvSpPr/>
          <p:nvPr/>
        </p:nvSpPr>
        <p:spPr>
          <a:xfrm>
            <a:off x="10115931" y="5389753"/>
            <a:ext cx="831214" cy="18033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30"/>
              </a:lnSpc>
            </a:pPr>
            <a:r>
              <a:rPr sz="1000" b="1" kern="0" spc="0" dirty="0">
                <a:solidFill>
                  <a:srgbClr val="C3AC6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BBC</a:t>
            </a:r>
            <a:r>
              <a:rPr sz="1000" b="1" kern="0" spc="6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电视中心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10" name="textbox 710"/>
          <p:cNvSpPr/>
          <p:nvPr/>
        </p:nvSpPr>
        <p:spPr>
          <a:xfrm>
            <a:off x="4500346" y="734466"/>
            <a:ext cx="1167130" cy="158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感受阳光和空气的馈赠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picture 7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728459"/>
          </a:xfrm>
          <a:prstGeom prst="rect">
            <a:avLst/>
          </a:prstGeom>
        </p:spPr>
      </p:pic>
      <p:sp>
        <p:nvSpPr>
          <p:cNvPr id="714" name="path 714"/>
          <p:cNvSpPr/>
          <p:nvPr/>
        </p:nvSpPr>
        <p:spPr>
          <a:xfrm>
            <a:off x="6422135" y="2197226"/>
            <a:ext cx="5465064" cy="707517"/>
          </a:xfrm>
          <a:custGeom>
            <a:avLst/>
            <a:gdLst/>
            <a:ahLst/>
            <a:cxnLst/>
            <a:rect l="0" t="0" r="0" b="0"/>
            <a:pathLst>
              <a:path w="8606" h="1114">
                <a:moveTo>
                  <a:pt x="337" y="278"/>
                </a:moveTo>
                <a:lnTo>
                  <a:pt x="3915" y="278"/>
                </a:lnTo>
                <a:lnTo>
                  <a:pt x="3915" y="0"/>
                </a:lnTo>
                <a:lnTo>
                  <a:pt x="337" y="0"/>
                </a:lnTo>
                <a:lnTo>
                  <a:pt x="337" y="278"/>
                </a:lnTo>
                <a:close/>
              </a:path>
              <a:path w="8606" h="1114">
                <a:moveTo>
                  <a:pt x="4731" y="278"/>
                </a:moveTo>
                <a:lnTo>
                  <a:pt x="8098" y="278"/>
                </a:lnTo>
                <a:lnTo>
                  <a:pt x="8098" y="0"/>
                </a:lnTo>
                <a:lnTo>
                  <a:pt x="4731" y="0"/>
                </a:lnTo>
                <a:lnTo>
                  <a:pt x="4731" y="278"/>
                </a:lnTo>
                <a:close/>
              </a:path>
              <a:path w="8606" h="1114">
                <a:moveTo>
                  <a:pt x="0" y="1114"/>
                </a:moveTo>
                <a:lnTo>
                  <a:pt x="8606" y="1114"/>
                </a:lnTo>
                <a:lnTo>
                  <a:pt x="8606" y="305"/>
                </a:lnTo>
                <a:lnTo>
                  <a:pt x="0" y="305"/>
                </a:lnTo>
                <a:lnTo>
                  <a:pt x="0" y="111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716" name="table 716"/>
          <p:cNvGraphicFramePr>
            <a:graphicFrameLocks noGrp="1"/>
          </p:cNvGraphicFramePr>
          <p:nvPr/>
        </p:nvGraphicFramePr>
        <p:xfrm>
          <a:off x="6415785" y="2384805"/>
          <a:ext cx="5477509" cy="525779"/>
        </p:xfrm>
        <a:graphic>
          <a:graphicData uri="http://schemas.openxmlformats.org/drawingml/2006/table">
            <a:tbl>
              <a:tblPr/>
              <a:tblGrid>
                <a:gridCol w="5477509"/>
              </a:tblGrid>
              <a:tr h="5130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033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合计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15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万平方米的轻质灌浆墙墙体，从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深化设计、提供计算项目涵盖管理用房、售票、公共卫生间、购物超市等，总建</a:t>
                      </a:r>
                      <a:endParaRPr sz="8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2776220" indent="-2675255" algn="l" rtl="0" eaLnBrk="0">
                        <a:lnSpc>
                          <a:spcPct val="99000"/>
                        </a:lnSpc>
                        <a:spcBef>
                          <a:spcPts val="20"/>
                        </a:spcBef>
                      </a:pP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书到整个墙体系统的供料、施工全部由中国公司团队完成。 筑面积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12000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㎡，设计使用年限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</a:t>
                      </a:r>
                      <a:r>
                        <a:rPr sz="8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年，满足中国北部保温节</a:t>
                      </a:r>
                      <a:r>
                        <a:rPr sz="8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8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能要求。</a:t>
                      </a:r>
                      <a:endParaRPr sz="8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18" name="rect 718"/>
          <p:cNvSpPr/>
          <p:nvPr/>
        </p:nvSpPr>
        <p:spPr>
          <a:xfrm>
            <a:off x="2614549" y="2197226"/>
            <a:ext cx="937260" cy="17678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20" name="rect 720"/>
          <p:cNvSpPr/>
          <p:nvPr/>
        </p:nvSpPr>
        <p:spPr>
          <a:xfrm>
            <a:off x="1297305" y="2446146"/>
            <a:ext cx="612647" cy="13563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22" name="rect 722"/>
          <p:cNvSpPr/>
          <p:nvPr/>
        </p:nvSpPr>
        <p:spPr>
          <a:xfrm>
            <a:off x="1909952" y="2446146"/>
            <a:ext cx="402336" cy="13563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24" name="rect 724"/>
          <p:cNvSpPr/>
          <p:nvPr/>
        </p:nvSpPr>
        <p:spPr>
          <a:xfrm>
            <a:off x="1297305" y="2590800"/>
            <a:ext cx="510540" cy="13563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26" name="rect 726"/>
          <p:cNvSpPr/>
          <p:nvPr/>
        </p:nvSpPr>
        <p:spPr>
          <a:xfrm>
            <a:off x="1920620" y="2590800"/>
            <a:ext cx="816863" cy="13563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28" name="rect 728"/>
          <p:cNvSpPr/>
          <p:nvPr/>
        </p:nvSpPr>
        <p:spPr>
          <a:xfrm>
            <a:off x="1807845" y="2590800"/>
            <a:ext cx="112776" cy="13563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30" name="rect 730"/>
          <p:cNvSpPr/>
          <p:nvPr/>
        </p:nvSpPr>
        <p:spPr>
          <a:xfrm>
            <a:off x="1297305" y="2743580"/>
            <a:ext cx="918972" cy="13563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32" name="rect 732"/>
          <p:cNvSpPr/>
          <p:nvPr/>
        </p:nvSpPr>
        <p:spPr>
          <a:xfrm>
            <a:off x="2216276" y="2743580"/>
            <a:ext cx="112776" cy="13563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34" name="rect 734"/>
          <p:cNvSpPr/>
          <p:nvPr/>
        </p:nvSpPr>
        <p:spPr>
          <a:xfrm>
            <a:off x="2329052" y="2743580"/>
            <a:ext cx="2744724" cy="135635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36" name="textbox 736"/>
          <p:cNvSpPr/>
          <p:nvPr/>
        </p:nvSpPr>
        <p:spPr>
          <a:xfrm>
            <a:off x="1286390" y="2220541"/>
            <a:ext cx="3801109" cy="6807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2865" algn="l" rtl="0" eaLnBrk="0">
              <a:lnSpc>
                <a:spcPts val="1230"/>
              </a:lnSpc>
            </a:pP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石家庄中学项目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675"/>
              </a:spcBef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建筑面积：约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20000M²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230"/>
              </a:spcBef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建设工期：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86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天（达入驻条件）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建设要求：短工期（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90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天内完工）、高环保（即时入驻）、低耗能、保温隔热要求高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38" name="rect 738"/>
          <p:cNvSpPr/>
          <p:nvPr/>
        </p:nvSpPr>
        <p:spPr>
          <a:xfrm>
            <a:off x="7702931" y="6183820"/>
            <a:ext cx="612647" cy="13563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40" name="rect 740"/>
          <p:cNvSpPr/>
          <p:nvPr/>
        </p:nvSpPr>
        <p:spPr>
          <a:xfrm>
            <a:off x="7702931" y="6344348"/>
            <a:ext cx="510540" cy="13563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42" name="rect 742"/>
          <p:cNvSpPr/>
          <p:nvPr/>
        </p:nvSpPr>
        <p:spPr>
          <a:xfrm>
            <a:off x="7702931" y="6487134"/>
            <a:ext cx="3154680" cy="13563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44" name="rect 744"/>
          <p:cNvSpPr/>
          <p:nvPr/>
        </p:nvSpPr>
        <p:spPr>
          <a:xfrm>
            <a:off x="8213471" y="6344348"/>
            <a:ext cx="112776" cy="13563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46" name="rect 746"/>
          <p:cNvSpPr/>
          <p:nvPr/>
        </p:nvSpPr>
        <p:spPr>
          <a:xfrm>
            <a:off x="8326246" y="6344348"/>
            <a:ext cx="816864" cy="13563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48" name="rect 748"/>
          <p:cNvSpPr/>
          <p:nvPr/>
        </p:nvSpPr>
        <p:spPr>
          <a:xfrm>
            <a:off x="8315579" y="6183820"/>
            <a:ext cx="402335" cy="135636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50" name="textbox 750"/>
          <p:cNvSpPr/>
          <p:nvPr/>
        </p:nvSpPr>
        <p:spPr>
          <a:xfrm>
            <a:off x="7692905" y="6200946"/>
            <a:ext cx="3178810" cy="4451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建筑面积：约</a:t>
            </a:r>
            <a:r>
              <a:rPr sz="8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30000M²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325"/>
              </a:spcBef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建设工期：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天（达入驻条件）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235"/>
              </a:spcBef>
            </a:pP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建设要求：高环保（即时入驻）、高安全性、低耗能、保温隔热要求高</a:t>
            </a:r>
            <a:endParaRPr sz="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52" name="textbox 752"/>
          <p:cNvSpPr/>
          <p:nvPr/>
        </p:nvSpPr>
        <p:spPr>
          <a:xfrm>
            <a:off x="6627814" y="2220541"/>
            <a:ext cx="4953000" cy="180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0"/>
              </a:lnSpc>
            </a:pPr>
            <a:r>
              <a:rPr sz="1000" b="1" kern="0" spc="5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南京台积电电子厂房轻质灌浆墙体工程            辽宁锦州笔架山风景</a:t>
            </a: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区配套设施项目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54" name="rect 754"/>
          <p:cNvSpPr/>
          <p:nvPr/>
        </p:nvSpPr>
        <p:spPr>
          <a:xfrm>
            <a:off x="8503666" y="5947905"/>
            <a:ext cx="1338071" cy="176784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56" name="textbox 756"/>
          <p:cNvSpPr/>
          <p:nvPr/>
        </p:nvSpPr>
        <p:spPr>
          <a:xfrm>
            <a:off x="8496803" y="5972572"/>
            <a:ext cx="1358900" cy="181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225"/>
              </a:lnSpc>
            </a:pP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石家庄大型幼儿园项目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58" name="textbox 758"/>
          <p:cNvSpPr/>
          <p:nvPr/>
        </p:nvSpPr>
        <p:spPr>
          <a:xfrm>
            <a:off x="1433957" y="6413563"/>
            <a:ext cx="536575" cy="18033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0"/>
              </a:lnSpc>
              <a:spcBef>
                <a:spcPts val="0"/>
              </a:spcBef>
            </a:pP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方舱医院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0" name="textbox 760"/>
          <p:cNvSpPr/>
          <p:nvPr/>
        </p:nvSpPr>
        <p:spPr>
          <a:xfrm>
            <a:off x="4100957" y="4584827"/>
            <a:ext cx="537209" cy="18033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30"/>
              </a:lnSpc>
              <a:spcBef>
                <a:spcPts val="0"/>
              </a:spcBef>
            </a:pP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温室大棚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2" name="textbox 762"/>
          <p:cNvSpPr/>
          <p:nvPr/>
        </p:nvSpPr>
        <p:spPr>
          <a:xfrm>
            <a:off x="1433957" y="4584827"/>
            <a:ext cx="536575" cy="18033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25"/>
              </a:lnSpc>
              <a:spcBef>
                <a:spcPts val="0"/>
              </a:spcBef>
            </a:pP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活动板房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4" name="textbox 764"/>
          <p:cNvSpPr/>
          <p:nvPr/>
        </p:nvSpPr>
        <p:spPr>
          <a:xfrm>
            <a:off x="4253357" y="6413563"/>
            <a:ext cx="269240" cy="180339"/>
          </a:xfrm>
          <a:prstGeom prst="rect">
            <a:avLst/>
          </a:pr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30"/>
              </a:lnSpc>
              <a:spcBef>
                <a:spcPts val="0"/>
              </a:spcBef>
            </a:pPr>
            <a:r>
              <a:rPr sz="1000" b="1" kern="0" spc="3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兵营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picture 7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096000" y="3358895"/>
            <a:ext cx="5230368" cy="2125980"/>
          </a:xfrm>
          <a:prstGeom prst="rect">
            <a:avLst/>
          </a:prstGeom>
        </p:spPr>
      </p:pic>
      <p:pic>
        <p:nvPicPr>
          <p:cNvPr id="768" name="picture 7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523731" y="714755"/>
            <a:ext cx="2633471" cy="1612391"/>
          </a:xfrm>
          <a:prstGeom prst="rect">
            <a:avLst/>
          </a:prstGeom>
        </p:spPr>
      </p:pic>
      <p:graphicFrame>
        <p:nvGraphicFramePr>
          <p:cNvPr id="770" name="table 770"/>
          <p:cNvGraphicFramePr>
            <a:graphicFrameLocks noGrp="1"/>
          </p:cNvGraphicFramePr>
          <p:nvPr/>
        </p:nvGraphicFramePr>
        <p:xfrm>
          <a:off x="463876" y="5297363"/>
          <a:ext cx="4023994" cy="976630"/>
        </p:xfrm>
        <a:graphic>
          <a:graphicData uri="http://schemas.openxmlformats.org/drawingml/2006/table">
            <a:tbl>
              <a:tblPr/>
              <a:tblGrid>
                <a:gridCol w="1948814"/>
                <a:gridCol w="2075179"/>
              </a:tblGrid>
              <a:tr h="9766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sz="4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55575" algn="l" rtl="0" eaLnBrk="0">
                        <a:lnSpc>
                          <a:spcPts val="1230"/>
                        </a:lnSpc>
                        <a:spcBef>
                          <a:spcPts val="0"/>
                        </a:spcBef>
                      </a:pPr>
                      <a:r>
                        <a:rPr sz="1000" b="1" kern="0" spc="50" dirty="0">
                          <a:solidFill>
                            <a:srgbClr val="C3AC6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石家庄市</a:t>
                      </a:r>
                      <a:r>
                        <a:rPr sz="1000" b="1" kern="0" spc="50" dirty="0">
                          <a:solidFill>
                            <a:srgbClr val="C3AC6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&amp;</a:t>
                      </a:r>
                      <a:r>
                        <a:rPr sz="1000" b="1" kern="0" spc="50" dirty="0">
                          <a:solidFill>
                            <a:srgbClr val="C3AC6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菜篮子工</a:t>
                      </a:r>
                      <a:r>
                        <a:rPr sz="1000" b="1" kern="0" spc="40" dirty="0">
                          <a:solidFill>
                            <a:srgbClr val="C3AC6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程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ts val="1160"/>
                        </a:lnSpc>
                        <a:spcBef>
                          <a:spcPts val="2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体量：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62000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㎡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ts val="1160"/>
                        </a:lnSpc>
                        <a:spcBef>
                          <a:spcPts val="40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体系：灌注式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l" rtl="0" eaLnBrk="0">
                        <a:lnSpc>
                          <a:spcPts val="1150"/>
                        </a:lnSpc>
                        <a:spcBef>
                          <a:spcPts val="4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周期：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180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天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635" indent="-635" algn="l" rtl="0" eaLnBrk="0">
                        <a:lnSpc>
                          <a:spcPct val="102000"/>
                        </a:lnSpc>
                        <a:spcBef>
                          <a:spcPts val="55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成效：隔音、冬暖夏凉，坚固防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</a:t>
                      </a:r>
                      <a:r>
                        <a:rPr sz="9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火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33400" algn="l" rtl="0" eaLnBrk="0">
                        <a:lnSpc>
                          <a:spcPts val="1230"/>
                        </a:lnSpc>
                      </a:pPr>
                      <a:r>
                        <a:rPr sz="1000" b="1" kern="0" spc="40" dirty="0">
                          <a:solidFill>
                            <a:srgbClr val="C3AC6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石家庄市</a:t>
                      </a:r>
                      <a:r>
                        <a:rPr sz="1000" b="1" kern="0" spc="40" dirty="0">
                          <a:solidFill>
                            <a:srgbClr val="C3AC6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&amp;</a:t>
                      </a:r>
                      <a:r>
                        <a:rPr sz="1000" b="1" kern="0" spc="40" dirty="0">
                          <a:solidFill>
                            <a:srgbClr val="C3AC6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卓越中学</a:t>
                      </a:r>
                      <a:endParaRPr sz="10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79070" algn="l" rtl="0" eaLnBrk="0">
                        <a:lnSpc>
                          <a:spcPts val="1160"/>
                        </a:lnSpc>
                        <a:spcBef>
                          <a:spcPts val="60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体量： 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45000</a:t>
                      </a: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㎡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79070" algn="l" rtl="0" eaLnBrk="0">
                        <a:lnSpc>
                          <a:spcPts val="1160"/>
                        </a:lnSpc>
                        <a:spcBef>
                          <a:spcPts val="40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体系：灌注式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79070" algn="l" rtl="0" eaLnBrk="0">
                        <a:lnSpc>
                          <a:spcPts val="1150"/>
                        </a:lnSpc>
                        <a:spcBef>
                          <a:spcPts val="4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周期：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120</a:t>
                      </a: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天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r" rtl="0" eaLnBrk="0">
                        <a:lnSpc>
                          <a:spcPts val="1150"/>
                        </a:lnSpc>
                        <a:spcBef>
                          <a:spcPts val="50"/>
                        </a:spcBef>
                      </a:pPr>
                      <a:r>
                        <a:rPr sz="9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成效：隔音、冬暖夏凉，坚固防火</a:t>
                      </a:r>
                      <a:endParaRPr sz="9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72" name="picture 7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096000" y="699515"/>
            <a:ext cx="2269235" cy="1627632"/>
          </a:xfrm>
          <a:prstGeom prst="rect">
            <a:avLst/>
          </a:prstGeom>
        </p:spPr>
      </p:pic>
      <p:pic>
        <p:nvPicPr>
          <p:cNvPr id="774" name="picture 7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782824" y="699515"/>
            <a:ext cx="2257044" cy="1627632"/>
          </a:xfrm>
          <a:prstGeom prst="rect">
            <a:avLst/>
          </a:prstGeom>
        </p:spPr>
      </p:pic>
      <p:pic>
        <p:nvPicPr>
          <p:cNvPr id="776" name="picture 7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17576" y="699515"/>
            <a:ext cx="2257044" cy="1627632"/>
          </a:xfrm>
          <a:prstGeom prst="rect">
            <a:avLst/>
          </a:prstGeom>
        </p:spPr>
      </p:pic>
      <p:pic>
        <p:nvPicPr>
          <p:cNvPr id="778" name="picture 77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781300" y="3515867"/>
            <a:ext cx="2257044" cy="1627632"/>
          </a:xfrm>
          <a:prstGeom prst="rect">
            <a:avLst/>
          </a:prstGeom>
        </p:spPr>
      </p:pic>
      <p:pic>
        <p:nvPicPr>
          <p:cNvPr id="780" name="picture 78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75488" y="3515867"/>
            <a:ext cx="2199132" cy="1627632"/>
          </a:xfrm>
          <a:prstGeom prst="rect">
            <a:avLst/>
          </a:prstGeom>
        </p:spPr>
      </p:pic>
      <p:sp>
        <p:nvSpPr>
          <p:cNvPr id="782" name="textbox 782"/>
          <p:cNvSpPr/>
          <p:nvPr/>
        </p:nvSpPr>
        <p:spPr>
          <a:xfrm>
            <a:off x="6257468" y="5596534"/>
            <a:ext cx="5222240" cy="7385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项目名称：各类办公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楼案例   时间：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21-23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ts val="3950"/>
              </a:lnSpc>
              <a:spcBef>
                <a:spcPts val="270"/>
              </a:spcBef>
            </a:pPr>
            <a:r>
              <a:rPr sz="1800" kern="0" spc="-10" baseline="210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地点：石家庄、河南、湖南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</a:t>
            </a:r>
            <a:r>
              <a:rPr sz="18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体量：</a:t>
            </a:r>
            <a:r>
              <a:rPr sz="18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约</a:t>
            </a:r>
            <a:r>
              <a:rPr sz="1800" kern="0" spc="-3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300000</a:t>
            </a:r>
            <a:r>
              <a:rPr sz="3200" b="1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㎡</a:t>
            </a:r>
            <a:endParaRPr sz="3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84" name="textbox 784"/>
          <p:cNvSpPr/>
          <p:nvPr/>
        </p:nvSpPr>
        <p:spPr>
          <a:xfrm>
            <a:off x="428621" y="2491171"/>
            <a:ext cx="1891029" cy="8629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31140" algn="l" rtl="0" eaLnBrk="0">
              <a:lnSpc>
                <a:spcPts val="1225"/>
              </a:lnSpc>
            </a:pPr>
            <a:r>
              <a:rPr sz="1000" b="1" kern="0" spc="5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石家庄新乐市</a:t>
            </a:r>
            <a:r>
              <a:rPr sz="1000" b="1" kern="0" spc="50" dirty="0">
                <a:solidFill>
                  <a:srgbClr val="C3AC6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b="1" kern="0" spc="5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长寿</a:t>
            </a: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中学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160"/>
              </a:lnSpc>
              <a:spcBef>
                <a:spcPts val="62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体量：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10000</a:t>
            </a:r>
            <a:r>
              <a:rPr sz="900" b="1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㎡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120"/>
              </a:lnSpc>
              <a:spcBef>
                <a:spcPts val="40"/>
              </a:spcBef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体系： 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定制墙体（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级）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150"/>
              </a:lnSpc>
              <a:spcBef>
                <a:spcPts val="8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周期：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86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ts val="1145"/>
              </a:lnSpc>
              <a:spcBef>
                <a:spcPts val="50"/>
              </a:spcBef>
            </a:pP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成效： 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至今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-7</a:t>
            </a:r>
            <a:r>
              <a:rPr sz="9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sz="9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没有供暖和制冷。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86" name="textbox 786"/>
          <p:cNvSpPr/>
          <p:nvPr/>
        </p:nvSpPr>
        <p:spPr>
          <a:xfrm>
            <a:off x="2860925" y="2467677"/>
            <a:ext cx="1599564" cy="8870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2555" algn="l" rtl="0" eaLnBrk="0">
              <a:lnSpc>
                <a:spcPts val="1220"/>
              </a:lnSpc>
            </a:pPr>
            <a:r>
              <a:rPr sz="1000" b="1" kern="0" spc="5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石家庄赵县</a:t>
            </a:r>
            <a:r>
              <a:rPr sz="1000" b="1" kern="0" spc="50" dirty="0">
                <a:solidFill>
                  <a:srgbClr val="C3AC6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b="1" kern="0" spc="5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城市综</a:t>
            </a: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合馆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160"/>
              </a:lnSpc>
              <a:spcBef>
                <a:spcPts val="815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体量：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50000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㎡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120"/>
              </a:lnSpc>
              <a:spcBef>
                <a:spcPts val="40"/>
              </a:spcBef>
            </a:pP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体系： 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3D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定制墙板（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级）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150"/>
              </a:lnSpc>
              <a:spcBef>
                <a:spcPts val="80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周期：</a:t>
            </a:r>
            <a:r>
              <a:rPr sz="900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180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150"/>
              </a:lnSpc>
              <a:spcBef>
                <a:spcPts val="5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成效：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级防火，冬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暖夏凉。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88" name="textbox 788"/>
          <p:cNvSpPr/>
          <p:nvPr/>
        </p:nvSpPr>
        <p:spPr>
          <a:xfrm>
            <a:off x="9213307" y="2477075"/>
            <a:ext cx="1301750" cy="834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930" algn="l" rtl="0" eaLnBrk="0">
              <a:lnSpc>
                <a:spcPts val="1225"/>
              </a:lnSpc>
            </a:pP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北京市</a:t>
            </a: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&amp;18</a:t>
            </a: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层建筑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205"/>
              </a:spcBef>
            </a:pP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项目：</a:t>
            </a:r>
            <a:r>
              <a:rPr sz="11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层二次结构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3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5"/>
              </a:spcBef>
            </a:pP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体量： 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20000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㎡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90" name="textbox 790"/>
          <p:cNvSpPr/>
          <p:nvPr/>
        </p:nvSpPr>
        <p:spPr>
          <a:xfrm>
            <a:off x="6574374" y="2477075"/>
            <a:ext cx="1297305" cy="8343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230"/>
              </a:lnSpc>
            </a:pP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石家庄</a:t>
            </a: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000" b="1" kern="0" spc="40" dirty="0">
                <a:solidFill>
                  <a:srgbClr val="C3AC6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应急管理局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200"/>
              </a:spcBef>
            </a:pPr>
            <a:r>
              <a:rPr sz="11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项目：楼顶加盖两层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3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5"/>
              </a:spcBef>
            </a:pP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体量： 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5000</a:t>
            </a:r>
            <a:r>
              <a:rPr sz="11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㎡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92" name="textbox 792"/>
          <p:cNvSpPr/>
          <p:nvPr/>
        </p:nvSpPr>
        <p:spPr>
          <a:xfrm>
            <a:off x="456742" y="6363587"/>
            <a:ext cx="120650" cy="60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70"/>
              </a:lnSpc>
            </a:pPr>
            <a:r>
              <a:rPr sz="2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picture 7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6005067" cy="6857997"/>
          </a:xfrm>
          <a:prstGeom prst="rect">
            <a:avLst/>
          </a:prstGeom>
        </p:spPr>
      </p:pic>
      <p:pic>
        <p:nvPicPr>
          <p:cNvPr id="796" name="picture 7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788624" y="12682"/>
            <a:ext cx="8403375" cy="6817709"/>
          </a:xfrm>
          <a:prstGeom prst="rect">
            <a:avLst/>
          </a:prstGeom>
        </p:spPr>
      </p:pic>
      <p:sp>
        <p:nvSpPr>
          <p:cNvPr id="798" name="textbox 798"/>
          <p:cNvSpPr/>
          <p:nvPr/>
        </p:nvSpPr>
        <p:spPr>
          <a:xfrm>
            <a:off x="4064472" y="3941848"/>
            <a:ext cx="8149590" cy="25615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3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985" algn="l" rtl="0" eaLnBrk="0">
              <a:lnSpc>
                <a:spcPct val="103000"/>
              </a:lnSpc>
            </a:pPr>
            <a:r>
              <a:rPr sz="2700" b="1" kern="0" spc="7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湖南澧县一个县建立了</a:t>
            </a:r>
            <a:r>
              <a:rPr sz="2700" b="1" kern="0" spc="6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43所学校（其中以粟木小学、</a:t>
            </a:r>
            <a:r>
              <a:rPr sz="2700" kern="0" spc="-1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sz="2700" b="1" kern="0" spc="8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星星小学、毕城小学为代表）、新疆房车宿营地项</a:t>
            </a:r>
            <a:r>
              <a:rPr sz="2700" kern="0" spc="2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sz="2700" b="1" kern="0" spc="8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目、西藏阿里地区游牧民聚集区项目、渑池仰韶文</a:t>
            </a:r>
            <a:r>
              <a:rPr sz="2700" kern="0" spc="2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sz="2700" b="1" kern="0" spc="7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化长廊项目、新乐市长寿中学、石家庄菜篮子工程、</a:t>
            </a:r>
            <a:r>
              <a:rPr sz="2700" kern="0" spc="-1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r>
              <a:rPr sz="2700" b="1" kern="0" spc="8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邢台中学、卓越中学、北京18层住宅、以及各地民</a:t>
            </a:r>
            <a:r>
              <a:rPr sz="2700" kern="0" spc="1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</a:t>
            </a:r>
            <a:r>
              <a:rPr sz="2700" b="1" kern="0" spc="50" dirty="0">
                <a:solidFill>
                  <a:srgbClr val="FFFFFF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宅等两万多个项目。</a:t>
            </a:r>
            <a:endParaRPr sz="27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800" name="rect 800"/>
          <p:cNvSpPr/>
          <p:nvPr/>
        </p:nvSpPr>
        <p:spPr>
          <a:xfrm>
            <a:off x="199389" y="180594"/>
            <a:ext cx="1219200" cy="403859"/>
          </a:xfrm>
          <a:prstGeom prst="rect">
            <a:avLst/>
          </a:prstGeom>
          <a:solidFill>
            <a:srgbClr val="AD9A5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02" name="textbox 802"/>
          <p:cNvSpPr/>
          <p:nvPr/>
        </p:nvSpPr>
        <p:spPr>
          <a:xfrm>
            <a:off x="211023" y="251231"/>
            <a:ext cx="3659504" cy="3797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4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已做工程大大小小两万多个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rect 804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solidFill>
            <a:srgbClr val="BC8B50">
              <a:alpha val="9803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06" name="picture 8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6586727" cy="6857997"/>
          </a:xfrm>
          <a:prstGeom prst="rect">
            <a:avLst/>
          </a:prstGeom>
        </p:spPr>
      </p:pic>
      <p:sp>
        <p:nvSpPr>
          <p:cNvPr id="808" name="textbox 808"/>
          <p:cNvSpPr/>
          <p:nvPr/>
        </p:nvSpPr>
        <p:spPr>
          <a:xfrm>
            <a:off x="8306692" y="2981331"/>
            <a:ext cx="3146425" cy="1104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45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05.</a:t>
            </a:r>
            <a:r>
              <a:rPr sz="4500" b="1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国外布局</a:t>
            </a:r>
            <a:endParaRPr sz="4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0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0"/>
              </a:spcBef>
            </a:pP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目前布局及未来规划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10" name="picture 8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375392" y="0"/>
            <a:ext cx="1805939" cy="1801367"/>
          </a:xfrm>
          <a:prstGeom prst="rect">
            <a:avLst/>
          </a:prstGeom>
        </p:spPr>
      </p:pic>
      <p:pic>
        <p:nvPicPr>
          <p:cNvPr id="812" name="picture 8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827508" y="5643371"/>
            <a:ext cx="2023881" cy="121462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" name="picture 8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7998"/>
          </a:xfrm>
          <a:prstGeom prst="rect">
            <a:avLst/>
          </a:prstGeom>
        </p:spPr>
      </p:pic>
      <p:graphicFrame>
        <p:nvGraphicFramePr>
          <p:cNvPr id="816" name="table 816"/>
          <p:cNvGraphicFramePr>
            <a:graphicFrameLocks noGrp="1"/>
          </p:cNvGraphicFramePr>
          <p:nvPr/>
        </p:nvGraphicFramePr>
        <p:xfrm>
          <a:off x="309181" y="2744533"/>
          <a:ext cx="3382009" cy="655320"/>
        </p:xfrm>
        <a:graphic>
          <a:graphicData uri="http://schemas.openxmlformats.org/drawingml/2006/table">
            <a:tbl>
              <a:tblPr/>
              <a:tblGrid>
                <a:gridCol w="3382009"/>
              </a:tblGrid>
              <a:tr h="6457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21920" indent="-222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缅甸</a:t>
                      </a:r>
                      <a:r>
                        <a:rPr sz="1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1300</a:t>
                      </a:r>
                      <a:r>
                        <a:rPr sz="1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多套别墅项</a:t>
                      </a:r>
                      <a:r>
                        <a:rPr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目（分</a:t>
                      </a:r>
                      <a:r>
                        <a:rPr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40    </a:t>
                      </a:r>
                      <a:r>
                        <a:rPr sz="18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㎡</a:t>
                      </a:r>
                      <a:r>
                        <a:rPr sz="1800" kern="0" spc="-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8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18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60</a:t>
                      </a:r>
                      <a:r>
                        <a:rPr sz="18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㎡</a:t>
                      </a:r>
                      <a:r>
                        <a:rPr sz="1800" kern="0" spc="-2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8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1800" kern="0" spc="-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8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120</a:t>
                      </a:r>
                      <a:r>
                        <a:rPr sz="18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㎡三种户型）</a:t>
                      </a:r>
                      <a:endParaRPr sz="18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18" name="textbox 818"/>
          <p:cNvSpPr/>
          <p:nvPr/>
        </p:nvSpPr>
        <p:spPr>
          <a:xfrm>
            <a:off x="199389" y="180594"/>
            <a:ext cx="4572000" cy="408305"/>
          </a:xfrm>
          <a:prstGeom prst="rect">
            <a:avLst/>
          </a:prstGeom>
          <a:solidFill>
            <a:srgbClr val="AD9A5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24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国外工厂布局及东南亚已完成项目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0" name="rect 820"/>
          <p:cNvSpPr/>
          <p:nvPr/>
        </p:nvSpPr>
        <p:spPr>
          <a:xfrm>
            <a:off x="0" y="6353555"/>
            <a:ext cx="2854451" cy="504443"/>
          </a:xfrm>
          <a:prstGeom prst="rect">
            <a:avLst/>
          </a:prstGeom>
          <a:solidFill>
            <a:srgbClr val="CC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22" name="textbox 822"/>
          <p:cNvSpPr/>
          <p:nvPr/>
        </p:nvSpPr>
        <p:spPr>
          <a:xfrm>
            <a:off x="809193" y="883158"/>
            <a:ext cx="5771515" cy="3041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  <a:spcBef>
                <a:spcPts val="0"/>
              </a:spcBef>
            </a:pPr>
            <a:r>
              <a:rPr sz="1800" b="1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菲律宾、朝鲜、泰国、乌干达四个国家均设</a:t>
            </a:r>
            <a:r>
              <a:rPr sz="1800" b="1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有工厂</a:t>
            </a:r>
            <a:r>
              <a:rPr sz="18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b="1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</a:t>
            </a:r>
            <a:r>
              <a:rPr sz="18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sz="1800" b="1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4" name="group 24"/>
          <p:cNvGrpSpPr/>
          <p:nvPr/>
        </p:nvGrpSpPr>
        <p:grpSpPr>
          <a:xfrm rot="21600000">
            <a:off x="6063311" y="895858"/>
            <a:ext cx="256540" cy="247396"/>
            <a:chOff x="0" y="0"/>
            <a:chExt cx="256540" cy="247396"/>
          </a:xfrm>
        </p:grpSpPr>
        <p:sp>
          <p:nvSpPr>
            <p:cNvPr id="824" name="path 824"/>
            <p:cNvSpPr/>
            <p:nvPr/>
          </p:nvSpPr>
          <p:spPr>
            <a:xfrm>
              <a:off x="6350" y="6350"/>
              <a:ext cx="243840" cy="234696"/>
            </a:xfrm>
            <a:custGeom>
              <a:avLst/>
              <a:gdLst/>
              <a:ahLst/>
              <a:cxnLst/>
              <a:rect l="0" t="0" r="0" b="0"/>
              <a:pathLst>
                <a:path w="384" h="369">
                  <a:moveTo>
                    <a:pt x="0" y="184"/>
                  </a:moveTo>
                  <a:cubicBezTo>
                    <a:pt x="0" y="82"/>
                    <a:pt x="86" y="0"/>
                    <a:pt x="192" y="0"/>
                  </a:cubicBezTo>
                  <a:cubicBezTo>
                    <a:pt x="297" y="0"/>
                    <a:pt x="384" y="82"/>
                    <a:pt x="384" y="184"/>
                  </a:cubicBezTo>
                  <a:cubicBezTo>
                    <a:pt x="384" y="286"/>
                    <a:pt x="297" y="369"/>
                    <a:pt x="192" y="369"/>
                  </a:cubicBezTo>
                  <a:cubicBezTo>
                    <a:pt x="86" y="369"/>
                    <a:pt x="0" y="286"/>
                    <a:pt x="0" y="184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26" name="path 826"/>
            <p:cNvSpPr/>
            <p:nvPr/>
          </p:nvSpPr>
          <p:spPr>
            <a:xfrm>
              <a:off x="0" y="0"/>
              <a:ext cx="256540" cy="247396"/>
            </a:xfrm>
            <a:custGeom>
              <a:avLst/>
              <a:gdLst/>
              <a:ahLst/>
              <a:cxnLst/>
              <a:rect l="0" t="0" r="0" b="0"/>
              <a:pathLst>
                <a:path w="404" h="389">
                  <a:moveTo>
                    <a:pt x="10" y="194"/>
                  </a:moveTo>
                  <a:cubicBezTo>
                    <a:pt x="10" y="92"/>
                    <a:pt x="96" y="10"/>
                    <a:pt x="202" y="10"/>
                  </a:cubicBezTo>
                  <a:cubicBezTo>
                    <a:pt x="307" y="10"/>
                    <a:pt x="394" y="92"/>
                    <a:pt x="394" y="194"/>
                  </a:cubicBezTo>
                  <a:cubicBezTo>
                    <a:pt x="394" y="296"/>
                    <a:pt x="307" y="379"/>
                    <a:pt x="202" y="379"/>
                  </a:cubicBezTo>
                  <a:cubicBezTo>
                    <a:pt x="96" y="379"/>
                    <a:pt x="10" y="296"/>
                    <a:pt x="10" y="194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8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828" name="table 828"/>
          <p:cNvGraphicFramePr>
            <a:graphicFrameLocks noGrp="1"/>
          </p:cNvGraphicFramePr>
          <p:nvPr/>
        </p:nvGraphicFramePr>
        <p:xfrm>
          <a:off x="5643181" y="3876865"/>
          <a:ext cx="1619885" cy="655320"/>
        </p:xfrm>
        <a:graphic>
          <a:graphicData uri="http://schemas.openxmlformats.org/drawingml/2006/table">
            <a:tbl>
              <a:tblPr/>
              <a:tblGrid>
                <a:gridCol w="1619885"/>
              </a:tblGrid>
              <a:tr h="6457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5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01600" indent="-1270" algn="l" rtl="0" eaLnBrk="0">
                        <a:lnSpc>
                          <a:spcPct val="98000"/>
                        </a:lnSpc>
                      </a:pPr>
                      <a:r>
                        <a:rPr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老挝</a:t>
                      </a:r>
                      <a:r>
                        <a:rPr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</a:t>
                      </a:r>
                      <a:r>
                        <a:rPr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万㎡别</a:t>
                      </a:r>
                      <a:r>
                        <a:rPr sz="1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8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墅建设项目。</a:t>
                      </a:r>
                      <a:endParaRPr sz="18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30" name="picture 8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63188" y="3056001"/>
            <a:ext cx="813942" cy="1148333"/>
          </a:xfrm>
          <a:prstGeom prst="rect">
            <a:avLst/>
          </a:prstGeom>
        </p:spPr>
      </p:pic>
      <p:pic>
        <p:nvPicPr>
          <p:cNvPr id="832" name="picture 8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782311" y="4177157"/>
            <a:ext cx="874267" cy="299466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2236977" y="4548885"/>
            <a:ext cx="255016" cy="247396"/>
            <a:chOff x="0" y="0"/>
            <a:chExt cx="255016" cy="247396"/>
          </a:xfrm>
        </p:grpSpPr>
        <p:sp>
          <p:nvSpPr>
            <p:cNvPr id="834" name="path 834"/>
            <p:cNvSpPr/>
            <p:nvPr/>
          </p:nvSpPr>
          <p:spPr>
            <a:xfrm>
              <a:off x="6350" y="6350"/>
              <a:ext cx="242316" cy="234696"/>
            </a:xfrm>
            <a:custGeom>
              <a:avLst/>
              <a:gdLst/>
              <a:ahLst/>
              <a:cxnLst/>
              <a:rect l="0" t="0" r="0" b="0"/>
              <a:pathLst>
                <a:path w="381" h="369">
                  <a:moveTo>
                    <a:pt x="0" y="184"/>
                  </a:moveTo>
                  <a:cubicBezTo>
                    <a:pt x="0" y="82"/>
                    <a:pt x="85" y="0"/>
                    <a:pt x="190" y="0"/>
                  </a:cubicBezTo>
                  <a:cubicBezTo>
                    <a:pt x="296" y="0"/>
                    <a:pt x="381" y="82"/>
                    <a:pt x="381" y="184"/>
                  </a:cubicBezTo>
                  <a:cubicBezTo>
                    <a:pt x="381" y="286"/>
                    <a:pt x="296" y="369"/>
                    <a:pt x="190" y="369"/>
                  </a:cubicBezTo>
                  <a:cubicBezTo>
                    <a:pt x="85" y="369"/>
                    <a:pt x="0" y="286"/>
                    <a:pt x="0" y="184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36" name="path 836"/>
            <p:cNvSpPr/>
            <p:nvPr/>
          </p:nvSpPr>
          <p:spPr>
            <a:xfrm>
              <a:off x="0" y="0"/>
              <a:ext cx="255016" cy="247396"/>
            </a:xfrm>
            <a:custGeom>
              <a:avLst/>
              <a:gdLst/>
              <a:ahLst/>
              <a:cxnLst/>
              <a:rect l="0" t="0" r="0" b="0"/>
              <a:pathLst>
                <a:path w="401" h="389">
                  <a:moveTo>
                    <a:pt x="10" y="194"/>
                  </a:moveTo>
                  <a:cubicBezTo>
                    <a:pt x="10" y="92"/>
                    <a:pt x="95" y="10"/>
                    <a:pt x="200" y="10"/>
                  </a:cubicBezTo>
                  <a:cubicBezTo>
                    <a:pt x="306" y="10"/>
                    <a:pt x="391" y="92"/>
                    <a:pt x="391" y="194"/>
                  </a:cubicBezTo>
                  <a:cubicBezTo>
                    <a:pt x="391" y="296"/>
                    <a:pt x="306" y="379"/>
                    <a:pt x="200" y="379"/>
                  </a:cubicBezTo>
                  <a:cubicBezTo>
                    <a:pt x="95" y="379"/>
                    <a:pt x="10" y="296"/>
                    <a:pt x="10" y="194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8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group 28"/>
          <p:cNvGrpSpPr/>
          <p:nvPr/>
        </p:nvGrpSpPr>
        <p:grpSpPr>
          <a:xfrm rot="21600000">
            <a:off x="4425441" y="4288282"/>
            <a:ext cx="255016" cy="245872"/>
            <a:chOff x="0" y="0"/>
            <a:chExt cx="255016" cy="245872"/>
          </a:xfrm>
        </p:grpSpPr>
        <p:sp>
          <p:nvSpPr>
            <p:cNvPr id="838" name="path 838"/>
            <p:cNvSpPr/>
            <p:nvPr/>
          </p:nvSpPr>
          <p:spPr>
            <a:xfrm>
              <a:off x="6350" y="6350"/>
              <a:ext cx="242316" cy="233172"/>
            </a:xfrm>
            <a:custGeom>
              <a:avLst/>
              <a:gdLst/>
              <a:ahLst/>
              <a:cxnLst/>
              <a:rect l="0" t="0" r="0" b="0"/>
              <a:pathLst>
                <a:path w="381" h="367">
                  <a:moveTo>
                    <a:pt x="0" y="183"/>
                  </a:moveTo>
                  <a:cubicBezTo>
                    <a:pt x="0" y="82"/>
                    <a:pt x="85" y="0"/>
                    <a:pt x="190" y="0"/>
                  </a:cubicBezTo>
                  <a:cubicBezTo>
                    <a:pt x="296" y="0"/>
                    <a:pt x="381" y="82"/>
                    <a:pt x="381" y="183"/>
                  </a:cubicBezTo>
                  <a:cubicBezTo>
                    <a:pt x="381" y="285"/>
                    <a:pt x="296" y="367"/>
                    <a:pt x="190" y="367"/>
                  </a:cubicBezTo>
                  <a:cubicBezTo>
                    <a:pt x="85" y="367"/>
                    <a:pt x="0" y="285"/>
                    <a:pt x="0" y="183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40" name="path 840"/>
            <p:cNvSpPr/>
            <p:nvPr/>
          </p:nvSpPr>
          <p:spPr>
            <a:xfrm>
              <a:off x="0" y="0"/>
              <a:ext cx="255016" cy="245872"/>
            </a:xfrm>
            <a:custGeom>
              <a:avLst/>
              <a:gdLst/>
              <a:ahLst/>
              <a:cxnLst/>
              <a:rect l="0" t="0" r="0" b="0"/>
              <a:pathLst>
                <a:path w="401" h="387">
                  <a:moveTo>
                    <a:pt x="10" y="193"/>
                  </a:moveTo>
                  <a:cubicBezTo>
                    <a:pt x="10" y="92"/>
                    <a:pt x="95" y="10"/>
                    <a:pt x="200" y="10"/>
                  </a:cubicBezTo>
                  <a:cubicBezTo>
                    <a:pt x="306" y="10"/>
                    <a:pt x="391" y="92"/>
                    <a:pt x="391" y="193"/>
                  </a:cubicBezTo>
                  <a:cubicBezTo>
                    <a:pt x="391" y="295"/>
                    <a:pt x="306" y="377"/>
                    <a:pt x="200" y="377"/>
                  </a:cubicBezTo>
                  <a:cubicBezTo>
                    <a:pt x="95" y="377"/>
                    <a:pt x="10" y="295"/>
                    <a:pt x="10" y="193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8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5208778" y="4433061"/>
            <a:ext cx="255015" cy="245871"/>
            <a:chOff x="0" y="0"/>
            <a:chExt cx="255015" cy="245871"/>
          </a:xfrm>
        </p:grpSpPr>
        <p:sp>
          <p:nvSpPr>
            <p:cNvPr id="842" name="path 842"/>
            <p:cNvSpPr/>
            <p:nvPr/>
          </p:nvSpPr>
          <p:spPr>
            <a:xfrm>
              <a:off x="6350" y="6350"/>
              <a:ext cx="242315" cy="233171"/>
            </a:xfrm>
            <a:custGeom>
              <a:avLst/>
              <a:gdLst/>
              <a:ahLst/>
              <a:cxnLst/>
              <a:rect l="0" t="0" r="0" b="0"/>
              <a:pathLst>
                <a:path w="381" h="367">
                  <a:moveTo>
                    <a:pt x="0" y="183"/>
                  </a:moveTo>
                  <a:cubicBezTo>
                    <a:pt x="0" y="82"/>
                    <a:pt x="85" y="0"/>
                    <a:pt x="190" y="0"/>
                  </a:cubicBezTo>
                  <a:cubicBezTo>
                    <a:pt x="296" y="0"/>
                    <a:pt x="381" y="82"/>
                    <a:pt x="381" y="183"/>
                  </a:cubicBezTo>
                  <a:cubicBezTo>
                    <a:pt x="381" y="284"/>
                    <a:pt x="296" y="367"/>
                    <a:pt x="190" y="367"/>
                  </a:cubicBezTo>
                  <a:cubicBezTo>
                    <a:pt x="85" y="367"/>
                    <a:pt x="0" y="284"/>
                    <a:pt x="0" y="183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44" name="path 844"/>
            <p:cNvSpPr/>
            <p:nvPr/>
          </p:nvSpPr>
          <p:spPr>
            <a:xfrm>
              <a:off x="0" y="0"/>
              <a:ext cx="255015" cy="245871"/>
            </a:xfrm>
            <a:custGeom>
              <a:avLst/>
              <a:gdLst/>
              <a:ahLst/>
              <a:cxnLst/>
              <a:rect l="0" t="0" r="0" b="0"/>
              <a:pathLst>
                <a:path w="401" h="387">
                  <a:moveTo>
                    <a:pt x="10" y="193"/>
                  </a:moveTo>
                  <a:cubicBezTo>
                    <a:pt x="10" y="92"/>
                    <a:pt x="95" y="10"/>
                    <a:pt x="200" y="10"/>
                  </a:cubicBezTo>
                  <a:cubicBezTo>
                    <a:pt x="306" y="10"/>
                    <a:pt x="391" y="92"/>
                    <a:pt x="391" y="193"/>
                  </a:cubicBezTo>
                  <a:cubicBezTo>
                    <a:pt x="391" y="294"/>
                    <a:pt x="306" y="377"/>
                    <a:pt x="200" y="377"/>
                  </a:cubicBezTo>
                  <a:cubicBezTo>
                    <a:pt x="95" y="377"/>
                    <a:pt x="10" y="294"/>
                    <a:pt x="10" y="193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8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group 32"/>
          <p:cNvGrpSpPr/>
          <p:nvPr/>
        </p:nvGrpSpPr>
        <p:grpSpPr>
          <a:xfrm rot="21600000">
            <a:off x="5330698" y="3480561"/>
            <a:ext cx="255015" cy="245872"/>
            <a:chOff x="0" y="0"/>
            <a:chExt cx="255015" cy="245872"/>
          </a:xfrm>
        </p:grpSpPr>
        <p:sp>
          <p:nvSpPr>
            <p:cNvPr id="846" name="path 846"/>
            <p:cNvSpPr/>
            <p:nvPr/>
          </p:nvSpPr>
          <p:spPr>
            <a:xfrm>
              <a:off x="6350" y="6350"/>
              <a:ext cx="242315" cy="233172"/>
            </a:xfrm>
            <a:custGeom>
              <a:avLst/>
              <a:gdLst/>
              <a:ahLst/>
              <a:cxnLst/>
              <a:rect l="0" t="0" r="0" b="0"/>
              <a:pathLst>
                <a:path w="381" h="367">
                  <a:moveTo>
                    <a:pt x="0" y="183"/>
                  </a:moveTo>
                  <a:cubicBezTo>
                    <a:pt x="0" y="82"/>
                    <a:pt x="85" y="0"/>
                    <a:pt x="190" y="0"/>
                  </a:cubicBezTo>
                  <a:cubicBezTo>
                    <a:pt x="296" y="0"/>
                    <a:pt x="381" y="82"/>
                    <a:pt x="381" y="183"/>
                  </a:cubicBezTo>
                  <a:cubicBezTo>
                    <a:pt x="381" y="285"/>
                    <a:pt x="296" y="367"/>
                    <a:pt x="190" y="367"/>
                  </a:cubicBezTo>
                  <a:cubicBezTo>
                    <a:pt x="85" y="367"/>
                    <a:pt x="0" y="285"/>
                    <a:pt x="0" y="183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48" name="path 848"/>
            <p:cNvSpPr/>
            <p:nvPr/>
          </p:nvSpPr>
          <p:spPr>
            <a:xfrm>
              <a:off x="0" y="0"/>
              <a:ext cx="255015" cy="245872"/>
            </a:xfrm>
            <a:custGeom>
              <a:avLst/>
              <a:gdLst/>
              <a:ahLst/>
              <a:cxnLst/>
              <a:rect l="0" t="0" r="0" b="0"/>
              <a:pathLst>
                <a:path w="401" h="387">
                  <a:moveTo>
                    <a:pt x="10" y="193"/>
                  </a:moveTo>
                  <a:cubicBezTo>
                    <a:pt x="10" y="92"/>
                    <a:pt x="95" y="10"/>
                    <a:pt x="200" y="10"/>
                  </a:cubicBezTo>
                  <a:cubicBezTo>
                    <a:pt x="306" y="10"/>
                    <a:pt x="391" y="92"/>
                    <a:pt x="391" y="193"/>
                  </a:cubicBezTo>
                  <a:cubicBezTo>
                    <a:pt x="391" y="295"/>
                    <a:pt x="306" y="377"/>
                    <a:pt x="200" y="377"/>
                  </a:cubicBezTo>
                  <a:cubicBezTo>
                    <a:pt x="95" y="377"/>
                    <a:pt x="10" y="295"/>
                    <a:pt x="10" y="193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8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picture 8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7998"/>
          </a:xfrm>
          <a:prstGeom prst="rect">
            <a:avLst/>
          </a:prstGeom>
        </p:spPr>
      </p:pic>
      <p:sp>
        <p:nvSpPr>
          <p:cNvPr id="852" name="textbox 852"/>
          <p:cNvSpPr/>
          <p:nvPr/>
        </p:nvSpPr>
        <p:spPr>
          <a:xfrm>
            <a:off x="189839" y="799338"/>
            <a:ext cx="8877934" cy="746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9000"/>
              </a:lnSpc>
            </a:pP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洛杉矶、纽约、悉尼、莫斯科、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菲律宾、朝鲜、泰国、乌干达均有已完成合作项目(     )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2545" algn="l" rtl="0" eaLnBrk="0">
              <a:lnSpc>
                <a:spcPts val="3735"/>
              </a:lnSpc>
            </a:pPr>
            <a:r>
              <a:rPr sz="18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目前正在与印尼、沙特阿拉伯、加拿大、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坦桑尼亚、美国等国家协商项目落地(   )</a:t>
            </a:r>
            <a:endParaRPr sz="1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8262947" y="1313434"/>
            <a:ext cx="212344" cy="212344"/>
            <a:chOff x="0" y="0"/>
            <a:chExt cx="212344" cy="212344"/>
          </a:xfrm>
        </p:grpSpPr>
        <p:sp>
          <p:nvSpPr>
            <p:cNvPr id="854" name="path 854"/>
            <p:cNvSpPr/>
            <p:nvPr/>
          </p:nvSpPr>
          <p:spPr>
            <a:xfrm>
              <a:off x="6350" y="6350"/>
              <a:ext cx="199644" cy="199644"/>
            </a:xfrm>
            <a:custGeom>
              <a:avLst/>
              <a:gdLst/>
              <a:ahLst/>
              <a:cxnLst/>
              <a:rect l="0" t="0" r="0" b="0"/>
              <a:pathLst>
                <a:path w="314" h="314">
                  <a:moveTo>
                    <a:pt x="0" y="157"/>
                  </a:moveTo>
                  <a:cubicBezTo>
                    <a:pt x="0" y="70"/>
                    <a:pt x="70" y="0"/>
                    <a:pt x="157" y="0"/>
                  </a:cubicBezTo>
                  <a:cubicBezTo>
                    <a:pt x="244" y="0"/>
                    <a:pt x="314" y="70"/>
                    <a:pt x="314" y="157"/>
                  </a:cubicBezTo>
                  <a:cubicBezTo>
                    <a:pt x="314" y="244"/>
                    <a:pt x="244" y="314"/>
                    <a:pt x="157" y="314"/>
                  </a:cubicBezTo>
                  <a:cubicBezTo>
                    <a:pt x="70" y="314"/>
                    <a:pt x="0" y="244"/>
                    <a:pt x="0" y="157"/>
                  </a:cubicBezTo>
                </a:path>
              </a:pathLst>
            </a:custGeom>
            <a:solidFill>
              <a:srgbClr val="FFC0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56" name="path 856"/>
            <p:cNvSpPr/>
            <p:nvPr/>
          </p:nvSpPr>
          <p:spPr>
            <a:xfrm>
              <a:off x="0" y="0"/>
              <a:ext cx="212344" cy="212344"/>
            </a:xfrm>
            <a:custGeom>
              <a:avLst/>
              <a:gdLst/>
              <a:ahLst/>
              <a:cxnLst/>
              <a:rect l="0" t="0" r="0" b="0"/>
              <a:pathLst>
                <a:path w="334" h="334">
                  <a:moveTo>
                    <a:pt x="10" y="167"/>
                  </a:moveTo>
                  <a:cubicBezTo>
                    <a:pt x="10" y="80"/>
                    <a:pt x="80" y="10"/>
                    <a:pt x="167" y="10"/>
                  </a:cubicBezTo>
                  <a:cubicBezTo>
                    <a:pt x="254" y="10"/>
                    <a:pt x="324" y="80"/>
                    <a:pt x="324" y="167"/>
                  </a:cubicBezTo>
                  <a:cubicBezTo>
                    <a:pt x="324" y="254"/>
                    <a:pt x="254" y="324"/>
                    <a:pt x="167" y="324"/>
                  </a:cubicBezTo>
                  <a:cubicBezTo>
                    <a:pt x="80" y="324"/>
                    <a:pt x="10" y="254"/>
                    <a:pt x="10" y="167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group 36"/>
          <p:cNvGrpSpPr/>
          <p:nvPr/>
        </p:nvGrpSpPr>
        <p:grpSpPr>
          <a:xfrm rot="21600000">
            <a:off x="8692545" y="812038"/>
            <a:ext cx="212343" cy="212344"/>
            <a:chOff x="0" y="0"/>
            <a:chExt cx="212343" cy="212344"/>
          </a:xfrm>
        </p:grpSpPr>
        <p:sp>
          <p:nvSpPr>
            <p:cNvPr id="858" name="path 858"/>
            <p:cNvSpPr/>
            <p:nvPr/>
          </p:nvSpPr>
          <p:spPr>
            <a:xfrm>
              <a:off x="6350" y="6350"/>
              <a:ext cx="199643" cy="199644"/>
            </a:xfrm>
            <a:custGeom>
              <a:avLst/>
              <a:gdLst/>
              <a:ahLst/>
              <a:cxnLst/>
              <a:rect l="0" t="0" r="0" b="0"/>
              <a:pathLst>
                <a:path w="314" h="314">
                  <a:moveTo>
                    <a:pt x="0" y="157"/>
                  </a:moveTo>
                  <a:cubicBezTo>
                    <a:pt x="0" y="70"/>
                    <a:pt x="70" y="0"/>
                    <a:pt x="157" y="0"/>
                  </a:cubicBezTo>
                  <a:cubicBezTo>
                    <a:pt x="244" y="0"/>
                    <a:pt x="314" y="70"/>
                    <a:pt x="314" y="157"/>
                  </a:cubicBezTo>
                  <a:cubicBezTo>
                    <a:pt x="314" y="244"/>
                    <a:pt x="244" y="314"/>
                    <a:pt x="157" y="314"/>
                  </a:cubicBezTo>
                  <a:cubicBezTo>
                    <a:pt x="70" y="314"/>
                    <a:pt x="0" y="244"/>
                    <a:pt x="0" y="157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60" name="path 860"/>
            <p:cNvSpPr/>
            <p:nvPr/>
          </p:nvSpPr>
          <p:spPr>
            <a:xfrm>
              <a:off x="0" y="0"/>
              <a:ext cx="212343" cy="212344"/>
            </a:xfrm>
            <a:custGeom>
              <a:avLst/>
              <a:gdLst/>
              <a:ahLst/>
              <a:cxnLst/>
              <a:rect l="0" t="0" r="0" b="0"/>
              <a:pathLst>
                <a:path w="334" h="334">
                  <a:moveTo>
                    <a:pt x="10" y="167"/>
                  </a:moveTo>
                  <a:cubicBezTo>
                    <a:pt x="10" y="80"/>
                    <a:pt x="80" y="10"/>
                    <a:pt x="167" y="10"/>
                  </a:cubicBezTo>
                  <a:cubicBezTo>
                    <a:pt x="254" y="10"/>
                    <a:pt x="324" y="80"/>
                    <a:pt x="324" y="167"/>
                  </a:cubicBezTo>
                  <a:cubicBezTo>
                    <a:pt x="324" y="254"/>
                    <a:pt x="254" y="324"/>
                    <a:pt x="167" y="324"/>
                  </a:cubicBezTo>
                  <a:cubicBezTo>
                    <a:pt x="80" y="324"/>
                    <a:pt x="10" y="254"/>
                    <a:pt x="10" y="167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862" name="textbox 862"/>
          <p:cNvSpPr/>
          <p:nvPr/>
        </p:nvSpPr>
        <p:spPr>
          <a:xfrm>
            <a:off x="199389" y="180594"/>
            <a:ext cx="4572000" cy="408305"/>
          </a:xfrm>
          <a:prstGeom prst="rect">
            <a:avLst/>
          </a:prstGeom>
          <a:solidFill>
            <a:srgbClr val="AD9A5B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0"/>
              </a:spcBef>
            </a:pPr>
            <a:r>
              <a:rPr sz="24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已合作过项目分布及</a:t>
            </a:r>
            <a:r>
              <a:rPr sz="24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未来项目规划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64" name="rect 864"/>
          <p:cNvSpPr/>
          <p:nvPr/>
        </p:nvSpPr>
        <p:spPr>
          <a:xfrm>
            <a:off x="0" y="6353555"/>
            <a:ext cx="2854451" cy="504443"/>
          </a:xfrm>
          <a:prstGeom prst="rect">
            <a:avLst/>
          </a:prstGeom>
          <a:solidFill>
            <a:srgbClr val="CCD6D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38" name="group 38"/>
          <p:cNvGrpSpPr/>
          <p:nvPr/>
        </p:nvGrpSpPr>
        <p:grpSpPr>
          <a:xfrm rot="21600000">
            <a:off x="9565894" y="3094990"/>
            <a:ext cx="213867" cy="213867"/>
            <a:chOff x="0" y="0"/>
            <a:chExt cx="213867" cy="213867"/>
          </a:xfrm>
        </p:grpSpPr>
        <p:sp>
          <p:nvSpPr>
            <p:cNvPr id="866" name="path 866"/>
            <p:cNvSpPr/>
            <p:nvPr/>
          </p:nvSpPr>
          <p:spPr>
            <a:xfrm>
              <a:off x="6350" y="6350"/>
              <a:ext cx="201167" cy="201167"/>
            </a:xfrm>
            <a:custGeom>
              <a:avLst/>
              <a:gdLst/>
              <a:ahLst/>
              <a:cxnLst/>
              <a:rect l="0" t="0" r="0" b="0"/>
              <a:pathLst>
                <a:path w="316" h="316">
                  <a:moveTo>
                    <a:pt x="0" y="158"/>
                  </a:moveTo>
                  <a:cubicBezTo>
                    <a:pt x="0" y="70"/>
                    <a:pt x="70" y="0"/>
                    <a:pt x="158" y="0"/>
                  </a:cubicBezTo>
                  <a:cubicBezTo>
                    <a:pt x="245" y="0"/>
                    <a:pt x="316" y="70"/>
                    <a:pt x="316" y="158"/>
                  </a:cubicBezTo>
                  <a:cubicBezTo>
                    <a:pt x="316" y="245"/>
                    <a:pt x="245" y="316"/>
                    <a:pt x="158" y="316"/>
                  </a:cubicBezTo>
                  <a:cubicBezTo>
                    <a:pt x="70" y="316"/>
                    <a:pt x="0" y="245"/>
                    <a:pt x="0" y="158"/>
                  </a:cubicBezTo>
                </a:path>
              </a:pathLst>
            </a:custGeom>
            <a:solidFill>
              <a:srgbClr val="FFC0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68" name="path 868"/>
            <p:cNvSpPr/>
            <p:nvPr/>
          </p:nvSpPr>
          <p:spPr>
            <a:xfrm>
              <a:off x="0" y="0"/>
              <a:ext cx="213867" cy="213867"/>
            </a:xfrm>
            <a:custGeom>
              <a:avLst/>
              <a:gdLst/>
              <a:ahLst/>
              <a:cxnLst/>
              <a:rect l="0" t="0" r="0" b="0"/>
              <a:pathLst>
                <a:path w="336" h="336">
                  <a:moveTo>
                    <a:pt x="10" y="168"/>
                  </a:moveTo>
                  <a:cubicBezTo>
                    <a:pt x="10" y="80"/>
                    <a:pt x="80" y="10"/>
                    <a:pt x="168" y="10"/>
                  </a:cubicBezTo>
                  <a:cubicBezTo>
                    <a:pt x="255" y="10"/>
                    <a:pt x="326" y="80"/>
                    <a:pt x="326" y="168"/>
                  </a:cubicBezTo>
                  <a:cubicBezTo>
                    <a:pt x="326" y="255"/>
                    <a:pt x="255" y="326"/>
                    <a:pt x="168" y="326"/>
                  </a:cubicBezTo>
                  <a:cubicBezTo>
                    <a:pt x="80" y="326"/>
                    <a:pt x="10" y="255"/>
                    <a:pt x="10" y="168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group 40"/>
          <p:cNvGrpSpPr/>
          <p:nvPr/>
        </p:nvGrpSpPr>
        <p:grpSpPr>
          <a:xfrm rot="21600000">
            <a:off x="2404617" y="4952745"/>
            <a:ext cx="213868" cy="212344"/>
            <a:chOff x="0" y="0"/>
            <a:chExt cx="213868" cy="212344"/>
          </a:xfrm>
        </p:grpSpPr>
        <p:sp>
          <p:nvSpPr>
            <p:cNvPr id="870" name="path 870"/>
            <p:cNvSpPr/>
            <p:nvPr/>
          </p:nvSpPr>
          <p:spPr>
            <a:xfrm>
              <a:off x="6350" y="6350"/>
              <a:ext cx="201168" cy="199644"/>
            </a:xfrm>
            <a:custGeom>
              <a:avLst/>
              <a:gdLst/>
              <a:ahLst/>
              <a:cxnLst/>
              <a:rect l="0" t="0" r="0" b="0"/>
              <a:pathLst>
                <a:path w="316" h="314">
                  <a:moveTo>
                    <a:pt x="0" y="157"/>
                  </a:moveTo>
                  <a:cubicBezTo>
                    <a:pt x="0" y="70"/>
                    <a:pt x="71" y="0"/>
                    <a:pt x="158" y="0"/>
                  </a:cubicBezTo>
                  <a:cubicBezTo>
                    <a:pt x="245" y="0"/>
                    <a:pt x="316" y="70"/>
                    <a:pt x="316" y="157"/>
                  </a:cubicBezTo>
                  <a:cubicBezTo>
                    <a:pt x="316" y="243"/>
                    <a:pt x="245" y="314"/>
                    <a:pt x="158" y="314"/>
                  </a:cubicBezTo>
                  <a:cubicBezTo>
                    <a:pt x="71" y="314"/>
                    <a:pt x="0" y="243"/>
                    <a:pt x="0" y="157"/>
                  </a:cubicBezTo>
                </a:path>
              </a:pathLst>
            </a:custGeom>
            <a:solidFill>
              <a:srgbClr val="FFC0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72" name="path 872"/>
            <p:cNvSpPr/>
            <p:nvPr/>
          </p:nvSpPr>
          <p:spPr>
            <a:xfrm>
              <a:off x="0" y="0"/>
              <a:ext cx="213868" cy="212344"/>
            </a:xfrm>
            <a:custGeom>
              <a:avLst/>
              <a:gdLst/>
              <a:ahLst/>
              <a:cxnLst/>
              <a:rect l="0" t="0" r="0" b="0"/>
              <a:pathLst>
                <a:path w="336" h="334">
                  <a:moveTo>
                    <a:pt x="10" y="167"/>
                  </a:moveTo>
                  <a:cubicBezTo>
                    <a:pt x="10" y="80"/>
                    <a:pt x="81" y="10"/>
                    <a:pt x="168" y="10"/>
                  </a:cubicBezTo>
                  <a:cubicBezTo>
                    <a:pt x="255" y="10"/>
                    <a:pt x="326" y="80"/>
                    <a:pt x="326" y="167"/>
                  </a:cubicBezTo>
                  <a:cubicBezTo>
                    <a:pt x="326" y="253"/>
                    <a:pt x="255" y="324"/>
                    <a:pt x="168" y="324"/>
                  </a:cubicBezTo>
                  <a:cubicBezTo>
                    <a:pt x="81" y="324"/>
                    <a:pt x="10" y="253"/>
                    <a:pt x="10" y="167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group 42"/>
          <p:cNvGrpSpPr/>
          <p:nvPr/>
        </p:nvGrpSpPr>
        <p:grpSpPr>
          <a:xfrm rot="21600000">
            <a:off x="2293366" y="4545838"/>
            <a:ext cx="213867" cy="212344"/>
            <a:chOff x="0" y="0"/>
            <a:chExt cx="213867" cy="212344"/>
          </a:xfrm>
        </p:grpSpPr>
        <p:sp>
          <p:nvSpPr>
            <p:cNvPr id="874" name="path 874"/>
            <p:cNvSpPr/>
            <p:nvPr/>
          </p:nvSpPr>
          <p:spPr>
            <a:xfrm>
              <a:off x="6350" y="6350"/>
              <a:ext cx="201167" cy="199644"/>
            </a:xfrm>
            <a:custGeom>
              <a:avLst/>
              <a:gdLst/>
              <a:ahLst/>
              <a:cxnLst/>
              <a:rect l="0" t="0" r="0" b="0"/>
              <a:pathLst>
                <a:path w="316" h="314">
                  <a:moveTo>
                    <a:pt x="0" y="157"/>
                  </a:moveTo>
                  <a:cubicBezTo>
                    <a:pt x="0" y="70"/>
                    <a:pt x="71" y="0"/>
                    <a:pt x="158" y="0"/>
                  </a:cubicBezTo>
                  <a:cubicBezTo>
                    <a:pt x="245" y="0"/>
                    <a:pt x="316" y="70"/>
                    <a:pt x="316" y="157"/>
                  </a:cubicBezTo>
                  <a:cubicBezTo>
                    <a:pt x="316" y="243"/>
                    <a:pt x="245" y="314"/>
                    <a:pt x="158" y="314"/>
                  </a:cubicBezTo>
                  <a:cubicBezTo>
                    <a:pt x="71" y="314"/>
                    <a:pt x="0" y="243"/>
                    <a:pt x="0" y="157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76" name="path 876"/>
            <p:cNvSpPr/>
            <p:nvPr/>
          </p:nvSpPr>
          <p:spPr>
            <a:xfrm>
              <a:off x="0" y="0"/>
              <a:ext cx="213867" cy="212344"/>
            </a:xfrm>
            <a:custGeom>
              <a:avLst/>
              <a:gdLst/>
              <a:ahLst/>
              <a:cxnLst/>
              <a:rect l="0" t="0" r="0" b="0"/>
              <a:pathLst>
                <a:path w="336" h="334">
                  <a:moveTo>
                    <a:pt x="10" y="167"/>
                  </a:moveTo>
                  <a:cubicBezTo>
                    <a:pt x="10" y="80"/>
                    <a:pt x="81" y="10"/>
                    <a:pt x="168" y="10"/>
                  </a:cubicBezTo>
                  <a:cubicBezTo>
                    <a:pt x="255" y="10"/>
                    <a:pt x="326" y="80"/>
                    <a:pt x="326" y="167"/>
                  </a:cubicBezTo>
                  <a:cubicBezTo>
                    <a:pt x="326" y="253"/>
                    <a:pt x="255" y="324"/>
                    <a:pt x="168" y="324"/>
                  </a:cubicBezTo>
                  <a:cubicBezTo>
                    <a:pt x="81" y="324"/>
                    <a:pt x="10" y="253"/>
                    <a:pt x="10" y="167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group 44"/>
          <p:cNvGrpSpPr/>
          <p:nvPr/>
        </p:nvGrpSpPr>
        <p:grpSpPr>
          <a:xfrm rot="21600000">
            <a:off x="2628645" y="2403094"/>
            <a:ext cx="212344" cy="213867"/>
            <a:chOff x="0" y="0"/>
            <a:chExt cx="212344" cy="213867"/>
          </a:xfrm>
        </p:grpSpPr>
        <p:sp>
          <p:nvSpPr>
            <p:cNvPr id="878" name="path 878"/>
            <p:cNvSpPr/>
            <p:nvPr/>
          </p:nvSpPr>
          <p:spPr>
            <a:xfrm>
              <a:off x="6350" y="6350"/>
              <a:ext cx="199644" cy="201167"/>
            </a:xfrm>
            <a:custGeom>
              <a:avLst/>
              <a:gdLst/>
              <a:ahLst/>
              <a:cxnLst/>
              <a:rect l="0" t="0" r="0" b="0"/>
              <a:pathLst>
                <a:path w="314" h="316">
                  <a:moveTo>
                    <a:pt x="0" y="158"/>
                  </a:moveTo>
                  <a:cubicBezTo>
                    <a:pt x="0" y="70"/>
                    <a:pt x="70" y="0"/>
                    <a:pt x="157" y="0"/>
                  </a:cubicBezTo>
                  <a:cubicBezTo>
                    <a:pt x="244" y="0"/>
                    <a:pt x="314" y="70"/>
                    <a:pt x="314" y="158"/>
                  </a:cubicBezTo>
                  <a:cubicBezTo>
                    <a:pt x="314" y="245"/>
                    <a:pt x="244" y="316"/>
                    <a:pt x="157" y="316"/>
                  </a:cubicBezTo>
                  <a:cubicBezTo>
                    <a:pt x="70" y="316"/>
                    <a:pt x="0" y="245"/>
                    <a:pt x="0" y="158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80" name="path 880"/>
            <p:cNvSpPr/>
            <p:nvPr/>
          </p:nvSpPr>
          <p:spPr>
            <a:xfrm>
              <a:off x="0" y="0"/>
              <a:ext cx="212344" cy="213867"/>
            </a:xfrm>
            <a:custGeom>
              <a:avLst/>
              <a:gdLst/>
              <a:ahLst/>
              <a:cxnLst/>
              <a:rect l="0" t="0" r="0" b="0"/>
              <a:pathLst>
                <a:path w="334" h="336">
                  <a:moveTo>
                    <a:pt x="10" y="168"/>
                  </a:moveTo>
                  <a:cubicBezTo>
                    <a:pt x="10" y="80"/>
                    <a:pt x="80" y="10"/>
                    <a:pt x="167" y="10"/>
                  </a:cubicBezTo>
                  <a:cubicBezTo>
                    <a:pt x="254" y="10"/>
                    <a:pt x="324" y="80"/>
                    <a:pt x="324" y="168"/>
                  </a:cubicBezTo>
                  <a:cubicBezTo>
                    <a:pt x="324" y="255"/>
                    <a:pt x="254" y="326"/>
                    <a:pt x="167" y="326"/>
                  </a:cubicBezTo>
                  <a:cubicBezTo>
                    <a:pt x="80" y="326"/>
                    <a:pt x="10" y="255"/>
                    <a:pt x="10" y="168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group 46"/>
          <p:cNvGrpSpPr/>
          <p:nvPr/>
        </p:nvGrpSpPr>
        <p:grpSpPr>
          <a:xfrm rot="21600000">
            <a:off x="5989065" y="5755894"/>
            <a:ext cx="213867" cy="212344"/>
            <a:chOff x="0" y="0"/>
            <a:chExt cx="213867" cy="212344"/>
          </a:xfrm>
        </p:grpSpPr>
        <p:sp>
          <p:nvSpPr>
            <p:cNvPr id="882" name="path 882"/>
            <p:cNvSpPr/>
            <p:nvPr/>
          </p:nvSpPr>
          <p:spPr>
            <a:xfrm>
              <a:off x="6350" y="6350"/>
              <a:ext cx="201167" cy="199644"/>
            </a:xfrm>
            <a:custGeom>
              <a:avLst/>
              <a:gdLst/>
              <a:ahLst/>
              <a:cxnLst/>
              <a:rect l="0" t="0" r="0" b="0"/>
              <a:pathLst>
                <a:path w="316" h="314">
                  <a:moveTo>
                    <a:pt x="0" y="157"/>
                  </a:moveTo>
                  <a:cubicBezTo>
                    <a:pt x="0" y="70"/>
                    <a:pt x="71" y="0"/>
                    <a:pt x="158" y="0"/>
                  </a:cubicBezTo>
                  <a:cubicBezTo>
                    <a:pt x="245" y="0"/>
                    <a:pt x="316" y="70"/>
                    <a:pt x="316" y="157"/>
                  </a:cubicBezTo>
                  <a:cubicBezTo>
                    <a:pt x="316" y="244"/>
                    <a:pt x="245" y="314"/>
                    <a:pt x="158" y="314"/>
                  </a:cubicBezTo>
                  <a:cubicBezTo>
                    <a:pt x="71" y="314"/>
                    <a:pt x="0" y="244"/>
                    <a:pt x="0" y="157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84" name="path 884"/>
            <p:cNvSpPr/>
            <p:nvPr/>
          </p:nvSpPr>
          <p:spPr>
            <a:xfrm>
              <a:off x="0" y="0"/>
              <a:ext cx="213867" cy="212344"/>
            </a:xfrm>
            <a:custGeom>
              <a:avLst/>
              <a:gdLst/>
              <a:ahLst/>
              <a:cxnLst/>
              <a:rect l="0" t="0" r="0" b="0"/>
              <a:pathLst>
                <a:path w="336" h="334">
                  <a:moveTo>
                    <a:pt x="10" y="167"/>
                  </a:moveTo>
                  <a:cubicBezTo>
                    <a:pt x="10" y="80"/>
                    <a:pt x="81" y="10"/>
                    <a:pt x="168" y="10"/>
                  </a:cubicBezTo>
                  <a:cubicBezTo>
                    <a:pt x="255" y="10"/>
                    <a:pt x="326" y="80"/>
                    <a:pt x="326" y="167"/>
                  </a:cubicBezTo>
                  <a:cubicBezTo>
                    <a:pt x="326" y="254"/>
                    <a:pt x="255" y="324"/>
                    <a:pt x="168" y="324"/>
                  </a:cubicBezTo>
                  <a:cubicBezTo>
                    <a:pt x="81" y="324"/>
                    <a:pt x="10" y="254"/>
                    <a:pt x="10" y="167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group 48"/>
          <p:cNvGrpSpPr/>
          <p:nvPr/>
        </p:nvGrpSpPr>
        <p:grpSpPr>
          <a:xfrm rot="21600000">
            <a:off x="5394705" y="3436366"/>
            <a:ext cx="212344" cy="213867"/>
            <a:chOff x="0" y="0"/>
            <a:chExt cx="212344" cy="213867"/>
          </a:xfrm>
        </p:grpSpPr>
        <p:sp>
          <p:nvSpPr>
            <p:cNvPr id="886" name="path 886"/>
            <p:cNvSpPr/>
            <p:nvPr/>
          </p:nvSpPr>
          <p:spPr>
            <a:xfrm>
              <a:off x="6350" y="6350"/>
              <a:ext cx="199644" cy="201167"/>
            </a:xfrm>
            <a:custGeom>
              <a:avLst/>
              <a:gdLst/>
              <a:ahLst/>
              <a:cxnLst/>
              <a:rect l="0" t="0" r="0" b="0"/>
              <a:pathLst>
                <a:path w="314" h="316">
                  <a:moveTo>
                    <a:pt x="0" y="158"/>
                  </a:moveTo>
                  <a:cubicBezTo>
                    <a:pt x="0" y="70"/>
                    <a:pt x="70" y="0"/>
                    <a:pt x="157" y="0"/>
                  </a:cubicBezTo>
                  <a:cubicBezTo>
                    <a:pt x="243" y="0"/>
                    <a:pt x="314" y="70"/>
                    <a:pt x="314" y="158"/>
                  </a:cubicBezTo>
                  <a:cubicBezTo>
                    <a:pt x="314" y="245"/>
                    <a:pt x="243" y="316"/>
                    <a:pt x="157" y="316"/>
                  </a:cubicBezTo>
                  <a:cubicBezTo>
                    <a:pt x="70" y="316"/>
                    <a:pt x="0" y="245"/>
                    <a:pt x="0" y="158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88" name="path 888"/>
            <p:cNvSpPr/>
            <p:nvPr/>
          </p:nvSpPr>
          <p:spPr>
            <a:xfrm>
              <a:off x="0" y="0"/>
              <a:ext cx="212344" cy="213867"/>
            </a:xfrm>
            <a:custGeom>
              <a:avLst/>
              <a:gdLst/>
              <a:ahLst/>
              <a:cxnLst/>
              <a:rect l="0" t="0" r="0" b="0"/>
              <a:pathLst>
                <a:path w="334" h="336">
                  <a:moveTo>
                    <a:pt x="10" y="168"/>
                  </a:moveTo>
                  <a:cubicBezTo>
                    <a:pt x="10" y="80"/>
                    <a:pt x="80" y="10"/>
                    <a:pt x="167" y="10"/>
                  </a:cubicBezTo>
                  <a:cubicBezTo>
                    <a:pt x="253" y="10"/>
                    <a:pt x="324" y="80"/>
                    <a:pt x="324" y="168"/>
                  </a:cubicBezTo>
                  <a:cubicBezTo>
                    <a:pt x="324" y="255"/>
                    <a:pt x="253" y="326"/>
                    <a:pt x="167" y="326"/>
                  </a:cubicBezTo>
                  <a:cubicBezTo>
                    <a:pt x="80" y="326"/>
                    <a:pt x="10" y="255"/>
                    <a:pt x="10" y="168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group 50"/>
          <p:cNvGrpSpPr/>
          <p:nvPr/>
        </p:nvGrpSpPr>
        <p:grpSpPr>
          <a:xfrm rot="21600000">
            <a:off x="4513833" y="4245609"/>
            <a:ext cx="212344" cy="212344"/>
            <a:chOff x="0" y="0"/>
            <a:chExt cx="212344" cy="212344"/>
          </a:xfrm>
        </p:grpSpPr>
        <p:sp>
          <p:nvSpPr>
            <p:cNvPr id="890" name="path 890"/>
            <p:cNvSpPr/>
            <p:nvPr/>
          </p:nvSpPr>
          <p:spPr>
            <a:xfrm>
              <a:off x="6350" y="6350"/>
              <a:ext cx="199644" cy="199644"/>
            </a:xfrm>
            <a:custGeom>
              <a:avLst/>
              <a:gdLst/>
              <a:ahLst/>
              <a:cxnLst/>
              <a:rect l="0" t="0" r="0" b="0"/>
              <a:pathLst>
                <a:path w="314" h="314">
                  <a:moveTo>
                    <a:pt x="0" y="157"/>
                  </a:moveTo>
                  <a:cubicBezTo>
                    <a:pt x="0" y="70"/>
                    <a:pt x="70" y="0"/>
                    <a:pt x="157" y="0"/>
                  </a:cubicBezTo>
                  <a:cubicBezTo>
                    <a:pt x="244" y="0"/>
                    <a:pt x="314" y="70"/>
                    <a:pt x="314" y="157"/>
                  </a:cubicBezTo>
                  <a:cubicBezTo>
                    <a:pt x="314" y="243"/>
                    <a:pt x="244" y="314"/>
                    <a:pt x="157" y="314"/>
                  </a:cubicBezTo>
                  <a:cubicBezTo>
                    <a:pt x="70" y="314"/>
                    <a:pt x="0" y="243"/>
                    <a:pt x="0" y="157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92" name="path 892"/>
            <p:cNvSpPr/>
            <p:nvPr/>
          </p:nvSpPr>
          <p:spPr>
            <a:xfrm>
              <a:off x="0" y="0"/>
              <a:ext cx="212344" cy="212344"/>
            </a:xfrm>
            <a:custGeom>
              <a:avLst/>
              <a:gdLst/>
              <a:ahLst/>
              <a:cxnLst/>
              <a:rect l="0" t="0" r="0" b="0"/>
              <a:pathLst>
                <a:path w="334" h="334">
                  <a:moveTo>
                    <a:pt x="10" y="167"/>
                  </a:moveTo>
                  <a:cubicBezTo>
                    <a:pt x="10" y="80"/>
                    <a:pt x="80" y="10"/>
                    <a:pt x="167" y="10"/>
                  </a:cubicBezTo>
                  <a:cubicBezTo>
                    <a:pt x="254" y="10"/>
                    <a:pt x="324" y="80"/>
                    <a:pt x="324" y="167"/>
                  </a:cubicBezTo>
                  <a:cubicBezTo>
                    <a:pt x="324" y="253"/>
                    <a:pt x="254" y="324"/>
                    <a:pt x="167" y="324"/>
                  </a:cubicBezTo>
                  <a:cubicBezTo>
                    <a:pt x="80" y="324"/>
                    <a:pt x="10" y="253"/>
                    <a:pt x="10" y="167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2"/>
          <p:cNvGrpSpPr/>
          <p:nvPr/>
        </p:nvGrpSpPr>
        <p:grpSpPr>
          <a:xfrm rot="21600000">
            <a:off x="9099550" y="3637533"/>
            <a:ext cx="212344" cy="212344"/>
            <a:chOff x="0" y="0"/>
            <a:chExt cx="212344" cy="212344"/>
          </a:xfrm>
        </p:grpSpPr>
        <p:sp>
          <p:nvSpPr>
            <p:cNvPr id="894" name="path 894"/>
            <p:cNvSpPr/>
            <p:nvPr/>
          </p:nvSpPr>
          <p:spPr>
            <a:xfrm>
              <a:off x="6350" y="6350"/>
              <a:ext cx="199644" cy="199644"/>
            </a:xfrm>
            <a:custGeom>
              <a:avLst/>
              <a:gdLst/>
              <a:ahLst/>
              <a:cxnLst/>
              <a:rect l="0" t="0" r="0" b="0"/>
              <a:pathLst>
                <a:path w="314" h="314">
                  <a:moveTo>
                    <a:pt x="0" y="157"/>
                  </a:moveTo>
                  <a:cubicBezTo>
                    <a:pt x="0" y="70"/>
                    <a:pt x="70" y="0"/>
                    <a:pt x="157" y="0"/>
                  </a:cubicBezTo>
                  <a:cubicBezTo>
                    <a:pt x="244" y="0"/>
                    <a:pt x="314" y="70"/>
                    <a:pt x="314" y="157"/>
                  </a:cubicBezTo>
                  <a:cubicBezTo>
                    <a:pt x="314" y="243"/>
                    <a:pt x="244" y="314"/>
                    <a:pt x="157" y="314"/>
                  </a:cubicBezTo>
                  <a:cubicBezTo>
                    <a:pt x="70" y="314"/>
                    <a:pt x="0" y="243"/>
                    <a:pt x="0" y="157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96" name="path 896"/>
            <p:cNvSpPr/>
            <p:nvPr/>
          </p:nvSpPr>
          <p:spPr>
            <a:xfrm>
              <a:off x="0" y="0"/>
              <a:ext cx="212344" cy="212344"/>
            </a:xfrm>
            <a:custGeom>
              <a:avLst/>
              <a:gdLst/>
              <a:ahLst/>
              <a:cxnLst/>
              <a:rect l="0" t="0" r="0" b="0"/>
              <a:pathLst>
                <a:path w="334" h="334">
                  <a:moveTo>
                    <a:pt x="10" y="167"/>
                  </a:moveTo>
                  <a:cubicBezTo>
                    <a:pt x="10" y="80"/>
                    <a:pt x="80" y="10"/>
                    <a:pt x="167" y="10"/>
                  </a:cubicBezTo>
                  <a:cubicBezTo>
                    <a:pt x="254" y="10"/>
                    <a:pt x="324" y="80"/>
                    <a:pt x="324" y="167"/>
                  </a:cubicBezTo>
                  <a:cubicBezTo>
                    <a:pt x="324" y="253"/>
                    <a:pt x="254" y="324"/>
                    <a:pt x="167" y="324"/>
                  </a:cubicBezTo>
                  <a:cubicBezTo>
                    <a:pt x="80" y="324"/>
                    <a:pt x="10" y="253"/>
                    <a:pt x="10" y="167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group 54"/>
          <p:cNvGrpSpPr/>
          <p:nvPr/>
        </p:nvGrpSpPr>
        <p:grpSpPr>
          <a:xfrm rot="21600000">
            <a:off x="10535157" y="3384550"/>
            <a:ext cx="212344" cy="212344"/>
            <a:chOff x="0" y="0"/>
            <a:chExt cx="212344" cy="212344"/>
          </a:xfrm>
        </p:grpSpPr>
        <p:sp>
          <p:nvSpPr>
            <p:cNvPr id="898" name="path 898"/>
            <p:cNvSpPr/>
            <p:nvPr/>
          </p:nvSpPr>
          <p:spPr>
            <a:xfrm>
              <a:off x="6350" y="6350"/>
              <a:ext cx="199644" cy="199644"/>
            </a:xfrm>
            <a:custGeom>
              <a:avLst/>
              <a:gdLst/>
              <a:ahLst/>
              <a:cxnLst/>
              <a:rect l="0" t="0" r="0" b="0"/>
              <a:pathLst>
                <a:path w="314" h="314">
                  <a:moveTo>
                    <a:pt x="0" y="157"/>
                  </a:moveTo>
                  <a:cubicBezTo>
                    <a:pt x="0" y="70"/>
                    <a:pt x="70" y="0"/>
                    <a:pt x="157" y="0"/>
                  </a:cubicBezTo>
                  <a:cubicBezTo>
                    <a:pt x="244" y="0"/>
                    <a:pt x="314" y="70"/>
                    <a:pt x="314" y="157"/>
                  </a:cubicBezTo>
                  <a:cubicBezTo>
                    <a:pt x="314" y="244"/>
                    <a:pt x="244" y="314"/>
                    <a:pt x="157" y="314"/>
                  </a:cubicBezTo>
                  <a:cubicBezTo>
                    <a:pt x="70" y="314"/>
                    <a:pt x="0" y="244"/>
                    <a:pt x="0" y="157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00" name="path 900"/>
            <p:cNvSpPr/>
            <p:nvPr/>
          </p:nvSpPr>
          <p:spPr>
            <a:xfrm>
              <a:off x="0" y="0"/>
              <a:ext cx="212344" cy="212344"/>
            </a:xfrm>
            <a:custGeom>
              <a:avLst/>
              <a:gdLst/>
              <a:ahLst/>
              <a:cxnLst/>
              <a:rect l="0" t="0" r="0" b="0"/>
              <a:pathLst>
                <a:path w="334" h="334">
                  <a:moveTo>
                    <a:pt x="10" y="167"/>
                  </a:moveTo>
                  <a:cubicBezTo>
                    <a:pt x="10" y="80"/>
                    <a:pt x="80" y="10"/>
                    <a:pt x="167" y="10"/>
                  </a:cubicBezTo>
                  <a:cubicBezTo>
                    <a:pt x="254" y="10"/>
                    <a:pt x="324" y="80"/>
                    <a:pt x="324" y="167"/>
                  </a:cubicBezTo>
                  <a:cubicBezTo>
                    <a:pt x="324" y="254"/>
                    <a:pt x="254" y="324"/>
                    <a:pt x="167" y="324"/>
                  </a:cubicBezTo>
                  <a:cubicBezTo>
                    <a:pt x="80" y="324"/>
                    <a:pt x="10" y="254"/>
                    <a:pt x="10" y="167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group 56"/>
          <p:cNvGrpSpPr/>
          <p:nvPr/>
        </p:nvGrpSpPr>
        <p:grpSpPr>
          <a:xfrm rot="21600000">
            <a:off x="2628645" y="4010914"/>
            <a:ext cx="212344" cy="212344"/>
            <a:chOff x="0" y="0"/>
            <a:chExt cx="212344" cy="212344"/>
          </a:xfrm>
        </p:grpSpPr>
        <p:sp>
          <p:nvSpPr>
            <p:cNvPr id="902" name="path 902"/>
            <p:cNvSpPr/>
            <p:nvPr/>
          </p:nvSpPr>
          <p:spPr>
            <a:xfrm>
              <a:off x="6350" y="6350"/>
              <a:ext cx="199644" cy="199644"/>
            </a:xfrm>
            <a:custGeom>
              <a:avLst/>
              <a:gdLst/>
              <a:ahLst/>
              <a:cxnLst/>
              <a:rect l="0" t="0" r="0" b="0"/>
              <a:pathLst>
                <a:path w="314" h="314">
                  <a:moveTo>
                    <a:pt x="0" y="157"/>
                  </a:moveTo>
                  <a:cubicBezTo>
                    <a:pt x="0" y="70"/>
                    <a:pt x="70" y="0"/>
                    <a:pt x="157" y="0"/>
                  </a:cubicBezTo>
                  <a:cubicBezTo>
                    <a:pt x="244" y="0"/>
                    <a:pt x="314" y="70"/>
                    <a:pt x="314" y="157"/>
                  </a:cubicBezTo>
                  <a:cubicBezTo>
                    <a:pt x="314" y="244"/>
                    <a:pt x="244" y="314"/>
                    <a:pt x="157" y="314"/>
                  </a:cubicBezTo>
                  <a:cubicBezTo>
                    <a:pt x="70" y="314"/>
                    <a:pt x="0" y="244"/>
                    <a:pt x="0" y="157"/>
                  </a:cubicBezTo>
                </a:path>
              </a:pathLst>
            </a:custGeom>
            <a:solidFill>
              <a:srgbClr val="FFC00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04" name="path 904"/>
            <p:cNvSpPr/>
            <p:nvPr/>
          </p:nvSpPr>
          <p:spPr>
            <a:xfrm>
              <a:off x="0" y="0"/>
              <a:ext cx="212344" cy="212344"/>
            </a:xfrm>
            <a:custGeom>
              <a:avLst/>
              <a:gdLst/>
              <a:ahLst/>
              <a:cxnLst/>
              <a:rect l="0" t="0" r="0" b="0"/>
              <a:pathLst>
                <a:path w="334" h="334">
                  <a:moveTo>
                    <a:pt x="10" y="167"/>
                  </a:moveTo>
                  <a:cubicBezTo>
                    <a:pt x="10" y="80"/>
                    <a:pt x="80" y="10"/>
                    <a:pt x="167" y="10"/>
                  </a:cubicBezTo>
                  <a:cubicBezTo>
                    <a:pt x="254" y="10"/>
                    <a:pt x="324" y="80"/>
                    <a:pt x="324" y="167"/>
                  </a:cubicBezTo>
                  <a:cubicBezTo>
                    <a:pt x="324" y="254"/>
                    <a:pt x="254" y="324"/>
                    <a:pt x="167" y="324"/>
                  </a:cubicBezTo>
                  <a:cubicBezTo>
                    <a:pt x="80" y="324"/>
                    <a:pt x="10" y="254"/>
                    <a:pt x="10" y="167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group 58"/>
          <p:cNvGrpSpPr/>
          <p:nvPr/>
        </p:nvGrpSpPr>
        <p:grpSpPr>
          <a:xfrm rot="21600000">
            <a:off x="5195061" y="4346194"/>
            <a:ext cx="212344" cy="212344"/>
            <a:chOff x="0" y="0"/>
            <a:chExt cx="212344" cy="212344"/>
          </a:xfrm>
        </p:grpSpPr>
        <p:sp>
          <p:nvSpPr>
            <p:cNvPr id="906" name="path 906"/>
            <p:cNvSpPr/>
            <p:nvPr/>
          </p:nvSpPr>
          <p:spPr>
            <a:xfrm>
              <a:off x="6350" y="6350"/>
              <a:ext cx="199644" cy="199644"/>
            </a:xfrm>
            <a:custGeom>
              <a:avLst/>
              <a:gdLst/>
              <a:ahLst/>
              <a:cxnLst/>
              <a:rect l="0" t="0" r="0" b="0"/>
              <a:pathLst>
                <a:path w="314" h="314">
                  <a:moveTo>
                    <a:pt x="0" y="157"/>
                  </a:moveTo>
                  <a:cubicBezTo>
                    <a:pt x="0" y="70"/>
                    <a:pt x="70" y="0"/>
                    <a:pt x="157" y="0"/>
                  </a:cubicBezTo>
                  <a:cubicBezTo>
                    <a:pt x="244" y="0"/>
                    <a:pt x="314" y="70"/>
                    <a:pt x="314" y="157"/>
                  </a:cubicBezTo>
                  <a:cubicBezTo>
                    <a:pt x="314" y="243"/>
                    <a:pt x="244" y="314"/>
                    <a:pt x="157" y="314"/>
                  </a:cubicBezTo>
                  <a:cubicBezTo>
                    <a:pt x="70" y="314"/>
                    <a:pt x="0" y="243"/>
                    <a:pt x="0" y="157"/>
                  </a:cubicBezTo>
                </a:path>
              </a:pathLst>
            </a:custGeom>
            <a:solidFill>
              <a:srgbClr val="00B050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08" name="path 908"/>
            <p:cNvSpPr/>
            <p:nvPr/>
          </p:nvSpPr>
          <p:spPr>
            <a:xfrm>
              <a:off x="0" y="0"/>
              <a:ext cx="212344" cy="212344"/>
            </a:xfrm>
            <a:custGeom>
              <a:avLst/>
              <a:gdLst/>
              <a:ahLst/>
              <a:cxnLst/>
              <a:rect l="0" t="0" r="0" b="0"/>
              <a:pathLst>
                <a:path w="334" h="334">
                  <a:moveTo>
                    <a:pt x="10" y="167"/>
                  </a:moveTo>
                  <a:cubicBezTo>
                    <a:pt x="10" y="80"/>
                    <a:pt x="80" y="10"/>
                    <a:pt x="167" y="10"/>
                  </a:cubicBezTo>
                  <a:cubicBezTo>
                    <a:pt x="254" y="10"/>
                    <a:pt x="324" y="80"/>
                    <a:pt x="324" y="167"/>
                  </a:cubicBezTo>
                  <a:cubicBezTo>
                    <a:pt x="324" y="253"/>
                    <a:pt x="254" y="324"/>
                    <a:pt x="167" y="324"/>
                  </a:cubicBezTo>
                  <a:cubicBezTo>
                    <a:pt x="80" y="324"/>
                    <a:pt x="10" y="253"/>
                    <a:pt x="10" y="167"/>
                  </a:cubicBezTo>
                </a:path>
              </a:pathLst>
            </a:custGeom>
            <a:noFill/>
            <a:ln w="12700" cap="flat">
              <a:solidFill>
                <a:srgbClr val="FFFF00"/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rect 910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solidFill>
            <a:srgbClr val="BC8B50">
              <a:alpha val="9803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912" name="picture 9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599175" y="0"/>
            <a:ext cx="6592823" cy="6857996"/>
          </a:xfrm>
          <a:prstGeom prst="rect">
            <a:avLst/>
          </a:prstGeom>
        </p:spPr>
      </p:pic>
      <p:pic>
        <p:nvPicPr>
          <p:cNvPr id="914" name="picture 9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72" y="0"/>
            <a:ext cx="1807464" cy="1801367"/>
          </a:xfrm>
          <a:prstGeom prst="rect">
            <a:avLst/>
          </a:prstGeom>
        </p:spPr>
      </p:pic>
      <p:grpSp>
        <p:nvGrpSpPr>
          <p:cNvPr id="60" name="group 60"/>
          <p:cNvGrpSpPr/>
          <p:nvPr/>
        </p:nvGrpSpPr>
        <p:grpSpPr>
          <a:xfrm rot="21600000">
            <a:off x="309371" y="5628132"/>
            <a:ext cx="2075688" cy="1229866"/>
            <a:chOff x="0" y="0"/>
            <a:chExt cx="2075688" cy="1229866"/>
          </a:xfrm>
        </p:grpSpPr>
        <p:pic>
          <p:nvPicPr>
            <p:cNvPr id="916" name="picture 9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075688" cy="1229866"/>
            </a:xfrm>
            <a:prstGeom prst="rect">
              <a:avLst/>
            </a:prstGeom>
          </p:spPr>
        </p:pic>
        <p:sp>
          <p:nvSpPr>
            <p:cNvPr id="918" name="textbox 918"/>
            <p:cNvSpPr/>
            <p:nvPr/>
          </p:nvSpPr>
          <p:spPr>
            <a:xfrm>
              <a:off x="-12700" y="-12700"/>
              <a:ext cx="2101214" cy="12719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57200" algn="l" rtl="0" eaLnBrk="0">
                <a:lnSpc>
                  <a:spcPct val="98000"/>
                </a:lnSpc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北京科莱达集团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920" name="textbox 920"/>
          <p:cNvSpPr/>
          <p:nvPr/>
        </p:nvSpPr>
        <p:spPr>
          <a:xfrm>
            <a:off x="782526" y="3411226"/>
            <a:ext cx="3065779" cy="9137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60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感谢聆听</a:t>
            </a:r>
            <a:endParaRPr sz="6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7983</Words>
  <Application>WPS 演示</Application>
  <PresentationFormat/>
  <Paragraphs>641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3" baseType="lpstr">
      <vt:lpstr>Arial</vt:lpstr>
      <vt:lpstr>宋体</vt:lpstr>
      <vt:lpstr>Wingdings</vt:lpstr>
      <vt:lpstr>Arial</vt:lpstr>
      <vt:lpstr>微软雅黑</vt:lpstr>
      <vt:lpstr>Calibri</vt:lpstr>
      <vt:lpstr>新宋体</vt:lpstr>
      <vt:lpstr>Wingdings</vt:lpstr>
      <vt:lpstr>Arial Unicode MS</vt:lpstr>
      <vt:lpstr>仿宋</vt:lpstr>
      <vt:lpstr>汉仪劲楷简</vt:lpstr>
      <vt:lpstr>汉仪菱心体简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OfficePLUS PowerPoint Template</dc:title>
  <dc:creator>OfficePLUS</dc:creator>
  <cp:lastModifiedBy>【贺朝栋】......</cp:lastModifiedBy>
  <cp:revision>2</cp:revision>
  <dcterms:created xsi:type="dcterms:W3CDTF">2025-09-27T08:10:05Z</dcterms:created>
  <dcterms:modified xsi:type="dcterms:W3CDTF">2025-09-27T08:18:27Z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wqlLaW5nc29mdCBQREYgdG8gV1BTIDEwMA</vt:lpwstr>
  </property>
  <property fmtid="{D5CDD505-2E9C-101B-9397-08002B2CF9AE}" pid="3" name="Created">
    <vt:filetime>2025-09-26T17:07:01Z</vt:filetime>
  </property>
  <property fmtid="{D5CDD505-2E9C-101B-9397-08002B2CF9AE}" pid="4" name="ICV">
    <vt:lpwstr>31D56A0083CF400783431FC88ABA42CA_12</vt:lpwstr>
  </property>
  <property fmtid="{D5CDD505-2E9C-101B-9397-08002B2CF9AE}" pid="5" name="KSOProductBuildVer">
    <vt:lpwstr>2052-12.1.0.22529</vt:lpwstr>
  </property>
</Properties>
</file>